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536" r:id="rId2"/>
    <p:sldId id="537" r:id="rId3"/>
    <p:sldId id="256" r:id="rId4"/>
    <p:sldId id="558" r:id="rId5"/>
    <p:sldId id="257" r:id="rId6"/>
    <p:sldId id="538" r:id="rId7"/>
    <p:sldId id="539" r:id="rId8"/>
    <p:sldId id="540" r:id="rId9"/>
    <p:sldId id="541" r:id="rId10"/>
    <p:sldId id="542" r:id="rId11"/>
    <p:sldId id="543" r:id="rId12"/>
    <p:sldId id="544" r:id="rId13"/>
    <p:sldId id="545" r:id="rId14"/>
    <p:sldId id="546" r:id="rId15"/>
    <p:sldId id="547" r:id="rId16"/>
    <p:sldId id="548" r:id="rId17"/>
    <p:sldId id="549" r:id="rId18"/>
    <p:sldId id="550" r:id="rId19"/>
    <p:sldId id="551" r:id="rId20"/>
    <p:sldId id="552" r:id="rId21"/>
    <p:sldId id="553" r:id="rId22"/>
    <p:sldId id="554" r:id="rId23"/>
    <p:sldId id="559" r:id="rId24"/>
    <p:sldId id="560" r:id="rId25"/>
    <p:sldId id="555" r:id="rId26"/>
    <p:sldId id="556" r:id="rId27"/>
    <p:sldId id="557" r:id="rId28"/>
    <p:sldId id="561" r:id="rId29"/>
    <p:sldId id="562" r:id="rId30"/>
    <p:sldId id="563" r:id="rId31"/>
    <p:sldId id="565" r:id="rId32"/>
    <p:sldId id="564" r:id="rId33"/>
    <p:sldId id="566" r:id="rId34"/>
    <p:sldId id="567" r:id="rId35"/>
    <p:sldId id="568" r:id="rId36"/>
    <p:sldId id="569" r:id="rId37"/>
    <p:sldId id="570" r:id="rId38"/>
    <p:sldId id="571" r:id="rId39"/>
    <p:sldId id="572" r:id="rId40"/>
    <p:sldId id="964" r:id="rId41"/>
    <p:sldId id="965" r:id="rId42"/>
    <p:sldId id="966" r:id="rId43"/>
    <p:sldId id="967" r:id="rId44"/>
    <p:sldId id="968" r:id="rId45"/>
    <p:sldId id="969" r:id="rId46"/>
    <p:sldId id="970" r:id="rId47"/>
    <p:sldId id="971" r:id="rId48"/>
    <p:sldId id="972" r:id="rId49"/>
    <p:sldId id="973" r:id="rId50"/>
    <p:sldId id="974" r:id="rId5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F0D9"/>
    <a:srgbClr val="2004A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351" y="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CEAD7D-73E3-420F-9B56-F6F03F29055B}" type="doc">
      <dgm:prSet loTypeId="urn:microsoft.com/office/officeart/2005/8/layout/chevron1" loCatId="process" qsTypeId="urn:microsoft.com/office/officeart/2005/8/quickstyle/simple1" qsCatId="simple" csTypeId="urn:microsoft.com/office/officeart/2005/8/colors/colorful1" csCatId="colorful" phldr="1"/>
      <dgm:spPr/>
    </dgm:pt>
    <dgm:pt modelId="{39213C44-6699-4612-A199-6B2DE0BA530D}">
      <dgm:prSet phldrT="[テキスト]" custT="1"/>
      <dgm:spPr/>
      <dgm:t>
        <a:bodyPr/>
        <a:lstStyle/>
        <a:p>
          <a:r>
            <a:rPr kumimoji="1" lang="ja-JP" altLang="en-US" sz="3200" b="1" dirty="0"/>
            <a:t>識別</a:t>
          </a:r>
        </a:p>
      </dgm:t>
    </dgm:pt>
    <dgm:pt modelId="{15723BDF-30F4-40E5-9A5D-739FDD3DC406}" type="parTrans" cxnId="{175C6B2C-3260-43C0-9038-8E956FF74BD2}">
      <dgm:prSet/>
      <dgm:spPr/>
      <dgm:t>
        <a:bodyPr/>
        <a:lstStyle/>
        <a:p>
          <a:endParaRPr kumimoji="1" lang="ja-JP" altLang="en-US" sz="1400" b="1"/>
        </a:p>
      </dgm:t>
    </dgm:pt>
    <dgm:pt modelId="{CCC01A16-98F8-4686-A503-229CF3A055D1}" type="sibTrans" cxnId="{175C6B2C-3260-43C0-9038-8E956FF74BD2}">
      <dgm:prSet/>
      <dgm:spPr/>
      <dgm:t>
        <a:bodyPr/>
        <a:lstStyle/>
        <a:p>
          <a:endParaRPr kumimoji="1" lang="ja-JP" altLang="en-US" sz="1400" b="1"/>
        </a:p>
      </dgm:t>
    </dgm:pt>
    <dgm:pt modelId="{6A3FEBFE-AF36-48C3-B60E-BB283B2A6B72}">
      <dgm:prSet phldrT="[テキスト]" custT="1"/>
      <dgm:spPr/>
      <dgm:t>
        <a:bodyPr/>
        <a:lstStyle/>
        <a:p>
          <a:r>
            <a:rPr kumimoji="1" lang="ja-JP" altLang="en-US" sz="3200" b="1" dirty="0"/>
            <a:t>防御</a:t>
          </a:r>
        </a:p>
      </dgm:t>
    </dgm:pt>
    <dgm:pt modelId="{5F01E840-8BDB-49E2-A729-BC140BE5D13A}" type="parTrans" cxnId="{9F54879C-2532-4C23-B054-114FAFC75C1A}">
      <dgm:prSet/>
      <dgm:spPr/>
      <dgm:t>
        <a:bodyPr/>
        <a:lstStyle/>
        <a:p>
          <a:endParaRPr kumimoji="1" lang="ja-JP" altLang="en-US" sz="1400" b="1"/>
        </a:p>
      </dgm:t>
    </dgm:pt>
    <dgm:pt modelId="{1D15BF22-3039-4619-983C-481B4FB069B3}" type="sibTrans" cxnId="{9F54879C-2532-4C23-B054-114FAFC75C1A}">
      <dgm:prSet/>
      <dgm:spPr/>
      <dgm:t>
        <a:bodyPr/>
        <a:lstStyle/>
        <a:p>
          <a:endParaRPr kumimoji="1" lang="ja-JP" altLang="en-US" sz="1400" b="1"/>
        </a:p>
      </dgm:t>
    </dgm:pt>
    <dgm:pt modelId="{B8071876-2422-4E41-8B90-E48370D5B364}">
      <dgm:prSet phldrT="[テキスト]" custT="1"/>
      <dgm:spPr/>
      <dgm:t>
        <a:bodyPr/>
        <a:lstStyle/>
        <a:p>
          <a:r>
            <a:rPr kumimoji="1" lang="ja-JP" altLang="en-US" sz="3200" b="1" dirty="0"/>
            <a:t>検知</a:t>
          </a:r>
        </a:p>
      </dgm:t>
    </dgm:pt>
    <dgm:pt modelId="{2D2E901B-31CD-4DD9-AE8F-F1E5589CED8A}" type="parTrans" cxnId="{95CB02F7-8A4B-4855-83EA-561206E57DB6}">
      <dgm:prSet/>
      <dgm:spPr/>
      <dgm:t>
        <a:bodyPr/>
        <a:lstStyle/>
        <a:p>
          <a:endParaRPr kumimoji="1" lang="ja-JP" altLang="en-US" sz="1400" b="1"/>
        </a:p>
      </dgm:t>
    </dgm:pt>
    <dgm:pt modelId="{CB23BC7A-A581-42D4-B7BD-AE7560638F4F}" type="sibTrans" cxnId="{95CB02F7-8A4B-4855-83EA-561206E57DB6}">
      <dgm:prSet/>
      <dgm:spPr/>
      <dgm:t>
        <a:bodyPr/>
        <a:lstStyle/>
        <a:p>
          <a:endParaRPr kumimoji="1" lang="ja-JP" altLang="en-US" sz="1400" b="1"/>
        </a:p>
      </dgm:t>
    </dgm:pt>
    <dgm:pt modelId="{8DBD78F3-F424-48CE-948D-CC351C70B6F5}">
      <dgm:prSet phldrT="[テキスト]" custT="1"/>
      <dgm:spPr/>
      <dgm:t>
        <a:bodyPr/>
        <a:lstStyle/>
        <a:p>
          <a:r>
            <a:rPr kumimoji="1" lang="ja-JP" altLang="en-US" sz="3200" b="1" dirty="0"/>
            <a:t>対応</a:t>
          </a:r>
        </a:p>
      </dgm:t>
    </dgm:pt>
    <dgm:pt modelId="{14E6F5EE-E9E2-4716-A8E1-26A164924E15}" type="parTrans" cxnId="{2C936A60-8060-470E-8192-458A08577AC8}">
      <dgm:prSet/>
      <dgm:spPr/>
      <dgm:t>
        <a:bodyPr/>
        <a:lstStyle/>
        <a:p>
          <a:endParaRPr kumimoji="1" lang="ja-JP" altLang="en-US" sz="1400" b="1"/>
        </a:p>
      </dgm:t>
    </dgm:pt>
    <dgm:pt modelId="{884F3750-164B-4191-AB1F-AF0D943229E4}" type="sibTrans" cxnId="{2C936A60-8060-470E-8192-458A08577AC8}">
      <dgm:prSet/>
      <dgm:spPr/>
      <dgm:t>
        <a:bodyPr/>
        <a:lstStyle/>
        <a:p>
          <a:endParaRPr kumimoji="1" lang="ja-JP" altLang="en-US" sz="1400" b="1"/>
        </a:p>
      </dgm:t>
    </dgm:pt>
    <dgm:pt modelId="{BF7472E6-3C7D-48D7-96A1-C6D276C8AB2C}">
      <dgm:prSet phldrT="[テキスト]" custT="1"/>
      <dgm:spPr/>
      <dgm:t>
        <a:bodyPr/>
        <a:lstStyle/>
        <a:p>
          <a:r>
            <a:rPr kumimoji="1" lang="ja-JP" altLang="en-US" sz="3200" b="1" dirty="0"/>
            <a:t>復旧</a:t>
          </a:r>
        </a:p>
      </dgm:t>
    </dgm:pt>
    <dgm:pt modelId="{FE8CC1C3-FC9E-4D5D-BA52-39010F992E1F}" type="parTrans" cxnId="{33E34840-612C-43A4-8A94-FB96711203AF}">
      <dgm:prSet/>
      <dgm:spPr/>
      <dgm:t>
        <a:bodyPr/>
        <a:lstStyle/>
        <a:p>
          <a:endParaRPr kumimoji="1" lang="ja-JP" altLang="en-US" sz="1400" b="1"/>
        </a:p>
      </dgm:t>
    </dgm:pt>
    <dgm:pt modelId="{059A95F4-E84B-4258-B536-3AC2F24BF789}" type="sibTrans" cxnId="{33E34840-612C-43A4-8A94-FB96711203AF}">
      <dgm:prSet/>
      <dgm:spPr/>
      <dgm:t>
        <a:bodyPr/>
        <a:lstStyle/>
        <a:p>
          <a:endParaRPr kumimoji="1" lang="ja-JP" altLang="en-US" sz="1400" b="1"/>
        </a:p>
      </dgm:t>
    </dgm:pt>
    <dgm:pt modelId="{C9EF39DA-473B-45B6-A044-46936FB3DE55}" type="pres">
      <dgm:prSet presAssocID="{8ECEAD7D-73E3-420F-9B56-F6F03F29055B}" presName="Name0" presStyleCnt="0">
        <dgm:presLayoutVars>
          <dgm:dir/>
          <dgm:animLvl val="lvl"/>
          <dgm:resizeHandles val="exact"/>
        </dgm:presLayoutVars>
      </dgm:prSet>
      <dgm:spPr/>
    </dgm:pt>
    <dgm:pt modelId="{04D827F3-2C6D-43B2-8870-36008B62B321}" type="pres">
      <dgm:prSet presAssocID="{39213C44-6699-4612-A199-6B2DE0BA530D}" presName="parTxOnly" presStyleLbl="node1" presStyleIdx="0" presStyleCnt="5">
        <dgm:presLayoutVars>
          <dgm:chMax val="0"/>
          <dgm:chPref val="0"/>
          <dgm:bulletEnabled val="1"/>
        </dgm:presLayoutVars>
      </dgm:prSet>
      <dgm:spPr/>
    </dgm:pt>
    <dgm:pt modelId="{C0F01A61-55CB-4D69-9F07-5AA4B0667777}" type="pres">
      <dgm:prSet presAssocID="{CCC01A16-98F8-4686-A503-229CF3A055D1}" presName="parTxOnlySpace" presStyleCnt="0"/>
      <dgm:spPr/>
    </dgm:pt>
    <dgm:pt modelId="{4F25B178-CE98-4050-B6F7-78B20A1A5D15}" type="pres">
      <dgm:prSet presAssocID="{6A3FEBFE-AF36-48C3-B60E-BB283B2A6B72}" presName="parTxOnly" presStyleLbl="node1" presStyleIdx="1" presStyleCnt="5">
        <dgm:presLayoutVars>
          <dgm:chMax val="0"/>
          <dgm:chPref val="0"/>
          <dgm:bulletEnabled val="1"/>
        </dgm:presLayoutVars>
      </dgm:prSet>
      <dgm:spPr/>
    </dgm:pt>
    <dgm:pt modelId="{C529959C-07AB-464F-A4BC-3E01657A7DC2}" type="pres">
      <dgm:prSet presAssocID="{1D15BF22-3039-4619-983C-481B4FB069B3}" presName="parTxOnlySpace" presStyleCnt="0"/>
      <dgm:spPr/>
    </dgm:pt>
    <dgm:pt modelId="{4A23E8FD-29E4-4557-95D9-09E292330E74}" type="pres">
      <dgm:prSet presAssocID="{B8071876-2422-4E41-8B90-E48370D5B364}" presName="parTxOnly" presStyleLbl="node1" presStyleIdx="2" presStyleCnt="5">
        <dgm:presLayoutVars>
          <dgm:chMax val="0"/>
          <dgm:chPref val="0"/>
          <dgm:bulletEnabled val="1"/>
        </dgm:presLayoutVars>
      </dgm:prSet>
      <dgm:spPr/>
    </dgm:pt>
    <dgm:pt modelId="{104847BF-B842-4772-8818-48EC554146BC}" type="pres">
      <dgm:prSet presAssocID="{CB23BC7A-A581-42D4-B7BD-AE7560638F4F}" presName="parTxOnlySpace" presStyleCnt="0"/>
      <dgm:spPr/>
    </dgm:pt>
    <dgm:pt modelId="{2C1522F4-5C7B-4441-8A69-C0628631345B}" type="pres">
      <dgm:prSet presAssocID="{8DBD78F3-F424-48CE-948D-CC351C70B6F5}" presName="parTxOnly" presStyleLbl="node1" presStyleIdx="3" presStyleCnt="5">
        <dgm:presLayoutVars>
          <dgm:chMax val="0"/>
          <dgm:chPref val="0"/>
          <dgm:bulletEnabled val="1"/>
        </dgm:presLayoutVars>
      </dgm:prSet>
      <dgm:spPr/>
    </dgm:pt>
    <dgm:pt modelId="{D8819B30-589B-4E00-B2A3-035241D0614D}" type="pres">
      <dgm:prSet presAssocID="{884F3750-164B-4191-AB1F-AF0D943229E4}" presName="parTxOnlySpace" presStyleCnt="0"/>
      <dgm:spPr/>
    </dgm:pt>
    <dgm:pt modelId="{825CA304-A8C1-4528-A534-163B68A107B1}" type="pres">
      <dgm:prSet presAssocID="{BF7472E6-3C7D-48D7-96A1-C6D276C8AB2C}" presName="parTxOnly" presStyleLbl="node1" presStyleIdx="4" presStyleCnt="5">
        <dgm:presLayoutVars>
          <dgm:chMax val="0"/>
          <dgm:chPref val="0"/>
          <dgm:bulletEnabled val="1"/>
        </dgm:presLayoutVars>
      </dgm:prSet>
      <dgm:spPr/>
    </dgm:pt>
  </dgm:ptLst>
  <dgm:cxnLst>
    <dgm:cxn modelId="{6EAB8F0A-2058-48DF-83A5-A5A03F8A5062}" type="presOf" srcId="{8DBD78F3-F424-48CE-948D-CC351C70B6F5}" destId="{2C1522F4-5C7B-4441-8A69-C0628631345B}" srcOrd="0" destOrd="0" presId="urn:microsoft.com/office/officeart/2005/8/layout/chevron1"/>
    <dgm:cxn modelId="{A0BE821E-4AB5-420F-9011-CC4563AFB1B8}" type="presOf" srcId="{BF7472E6-3C7D-48D7-96A1-C6D276C8AB2C}" destId="{825CA304-A8C1-4528-A534-163B68A107B1}" srcOrd="0" destOrd="0" presId="urn:microsoft.com/office/officeart/2005/8/layout/chevron1"/>
    <dgm:cxn modelId="{175C6B2C-3260-43C0-9038-8E956FF74BD2}" srcId="{8ECEAD7D-73E3-420F-9B56-F6F03F29055B}" destId="{39213C44-6699-4612-A199-6B2DE0BA530D}" srcOrd="0" destOrd="0" parTransId="{15723BDF-30F4-40E5-9A5D-739FDD3DC406}" sibTransId="{CCC01A16-98F8-4686-A503-229CF3A055D1}"/>
    <dgm:cxn modelId="{33E34840-612C-43A4-8A94-FB96711203AF}" srcId="{8ECEAD7D-73E3-420F-9B56-F6F03F29055B}" destId="{BF7472E6-3C7D-48D7-96A1-C6D276C8AB2C}" srcOrd="4" destOrd="0" parTransId="{FE8CC1C3-FC9E-4D5D-BA52-39010F992E1F}" sibTransId="{059A95F4-E84B-4258-B536-3AC2F24BF789}"/>
    <dgm:cxn modelId="{2C936A60-8060-470E-8192-458A08577AC8}" srcId="{8ECEAD7D-73E3-420F-9B56-F6F03F29055B}" destId="{8DBD78F3-F424-48CE-948D-CC351C70B6F5}" srcOrd="3" destOrd="0" parTransId="{14E6F5EE-E9E2-4716-A8E1-26A164924E15}" sibTransId="{884F3750-164B-4191-AB1F-AF0D943229E4}"/>
    <dgm:cxn modelId="{BF82EA6A-A223-4F12-A6D4-E293EE5B7967}" type="presOf" srcId="{39213C44-6699-4612-A199-6B2DE0BA530D}" destId="{04D827F3-2C6D-43B2-8870-36008B62B321}" srcOrd="0" destOrd="0" presId="urn:microsoft.com/office/officeart/2005/8/layout/chevron1"/>
    <dgm:cxn modelId="{9F54879C-2532-4C23-B054-114FAFC75C1A}" srcId="{8ECEAD7D-73E3-420F-9B56-F6F03F29055B}" destId="{6A3FEBFE-AF36-48C3-B60E-BB283B2A6B72}" srcOrd="1" destOrd="0" parTransId="{5F01E840-8BDB-49E2-A729-BC140BE5D13A}" sibTransId="{1D15BF22-3039-4619-983C-481B4FB069B3}"/>
    <dgm:cxn modelId="{F25124C3-E710-4B7E-A577-0C38D050C4E5}" type="presOf" srcId="{B8071876-2422-4E41-8B90-E48370D5B364}" destId="{4A23E8FD-29E4-4557-95D9-09E292330E74}" srcOrd="0" destOrd="0" presId="urn:microsoft.com/office/officeart/2005/8/layout/chevron1"/>
    <dgm:cxn modelId="{301322C4-1518-4E87-964B-79596206B70A}" type="presOf" srcId="{6A3FEBFE-AF36-48C3-B60E-BB283B2A6B72}" destId="{4F25B178-CE98-4050-B6F7-78B20A1A5D15}" srcOrd="0" destOrd="0" presId="urn:microsoft.com/office/officeart/2005/8/layout/chevron1"/>
    <dgm:cxn modelId="{0DC8A0D6-2897-429D-9F85-848E29CB6F92}" type="presOf" srcId="{8ECEAD7D-73E3-420F-9B56-F6F03F29055B}" destId="{C9EF39DA-473B-45B6-A044-46936FB3DE55}" srcOrd="0" destOrd="0" presId="urn:microsoft.com/office/officeart/2005/8/layout/chevron1"/>
    <dgm:cxn modelId="{95CB02F7-8A4B-4855-83EA-561206E57DB6}" srcId="{8ECEAD7D-73E3-420F-9B56-F6F03F29055B}" destId="{B8071876-2422-4E41-8B90-E48370D5B364}" srcOrd="2" destOrd="0" parTransId="{2D2E901B-31CD-4DD9-AE8F-F1E5589CED8A}" sibTransId="{CB23BC7A-A581-42D4-B7BD-AE7560638F4F}"/>
    <dgm:cxn modelId="{2B686E9D-0C12-4FA7-A035-35509B349FA8}" type="presParOf" srcId="{C9EF39DA-473B-45B6-A044-46936FB3DE55}" destId="{04D827F3-2C6D-43B2-8870-36008B62B321}" srcOrd="0" destOrd="0" presId="urn:microsoft.com/office/officeart/2005/8/layout/chevron1"/>
    <dgm:cxn modelId="{E059453F-F001-41BB-AB16-DCF0F2B1FE14}" type="presParOf" srcId="{C9EF39DA-473B-45B6-A044-46936FB3DE55}" destId="{C0F01A61-55CB-4D69-9F07-5AA4B0667777}" srcOrd="1" destOrd="0" presId="urn:microsoft.com/office/officeart/2005/8/layout/chevron1"/>
    <dgm:cxn modelId="{920E6BE1-D4C5-4C62-9186-268D18B45773}" type="presParOf" srcId="{C9EF39DA-473B-45B6-A044-46936FB3DE55}" destId="{4F25B178-CE98-4050-B6F7-78B20A1A5D15}" srcOrd="2" destOrd="0" presId="urn:microsoft.com/office/officeart/2005/8/layout/chevron1"/>
    <dgm:cxn modelId="{45C5C1FE-E73E-4A8E-9D73-455D400EBAF2}" type="presParOf" srcId="{C9EF39DA-473B-45B6-A044-46936FB3DE55}" destId="{C529959C-07AB-464F-A4BC-3E01657A7DC2}" srcOrd="3" destOrd="0" presId="urn:microsoft.com/office/officeart/2005/8/layout/chevron1"/>
    <dgm:cxn modelId="{782097FD-9D24-4A23-90D3-D7331273C06F}" type="presParOf" srcId="{C9EF39DA-473B-45B6-A044-46936FB3DE55}" destId="{4A23E8FD-29E4-4557-95D9-09E292330E74}" srcOrd="4" destOrd="0" presId="urn:microsoft.com/office/officeart/2005/8/layout/chevron1"/>
    <dgm:cxn modelId="{3C92652C-8659-412D-BD5A-0CD376C63ACB}" type="presParOf" srcId="{C9EF39DA-473B-45B6-A044-46936FB3DE55}" destId="{104847BF-B842-4772-8818-48EC554146BC}" srcOrd="5" destOrd="0" presId="urn:microsoft.com/office/officeart/2005/8/layout/chevron1"/>
    <dgm:cxn modelId="{60F33CC3-17D1-479C-B1F9-11A0C329D536}" type="presParOf" srcId="{C9EF39DA-473B-45B6-A044-46936FB3DE55}" destId="{2C1522F4-5C7B-4441-8A69-C0628631345B}" srcOrd="6" destOrd="0" presId="urn:microsoft.com/office/officeart/2005/8/layout/chevron1"/>
    <dgm:cxn modelId="{BED3F677-EA0C-4410-9337-9666C8F8B62B}" type="presParOf" srcId="{C9EF39DA-473B-45B6-A044-46936FB3DE55}" destId="{D8819B30-589B-4E00-B2A3-035241D0614D}" srcOrd="7" destOrd="0" presId="urn:microsoft.com/office/officeart/2005/8/layout/chevron1"/>
    <dgm:cxn modelId="{704EA6FF-4CAC-4AAC-A470-C594034598F0}" type="presParOf" srcId="{C9EF39DA-473B-45B6-A044-46936FB3DE55}" destId="{825CA304-A8C1-4528-A534-163B68A107B1}"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D827F3-2C6D-43B2-8870-36008B62B321}">
      <dsp:nvSpPr>
        <dsp:cNvPr id="0" name=""/>
        <dsp:cNvSpPr/>
      </dsp:nvSpPr>
      <dsp:spPr>
        <a:xfrm>
          <a:off x="2384" y="159601"/>
          <a:ext cx="2121765" cy="848706"/>
        </a:xfrm>
        <a:prstGeom prst="chevr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kumimoji="1" lang="ja-JP" altLang="en-US" sz="3200" b="1" kern="1200" dirty="0"/>
            <a:t>識別</a:t>
          </a:r>
        </a:p>
      </dsp:txBody>
      <dsp:txXfrm>
        <a:off x="426737" y="159601"/>
        <a:ext cx="1273059" cy="848706"/>
      </dsp:txXfrm>
    </dsp:sp>
    <dsp:sp modelId="{4F25B178-CE98-4050-B6F7-78B20A1A5D15}">
      <dsp:nvSpPr>
        <dsp:cNvPr id="0" name=""/>
        <dsp:cNvSpPr/>
      </dsp:nvSpPr>
      <dsp:spPr>
        <a:xfrm>
          <a:off x="1911972" y="159601"/>
          <a:ext cx="2121765" cy="848706"/>
        </a:xfrm>
        <a:prstGeom prst="chevron">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kumimoji="1" lang="ja-JP" altLang="en-US" sz="3200" b="1" kern="1200" dirty="0"/>
            <a:t>防御</a:t>
          </a:r>
        </a:p>
      </dsp:txBody>
      <dsp:txXfrm>
        <a:off x="2336325" y="159601"/>
        <a:ext cx="1273059" cy="848706"/>
      </dsp:txXfrm>
    </dsp:sp>
    <dsp:sp modelId="{4A23E8FD-29E4-4557-95D9-09E292330E74}">
      <dsp:nvSpPr>
        <dsp:cNvPr id="0" name=""/>
        <dsp:cNvSpPr/>
      </dsp:nvSpPr>
      <dsp:spPr>
        <a:xfrm>
          <a:off x="3821561" y="159601"/>
          <a:ext cx="2121765" cy="848706"/>
        </a:xfrm>
        <a:prstGeom prst="chevron">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kumimoji="1" lang="ja-JP" altLang="en-US" sz="3200" b="1" kern="1200" dirty="0"/>
            <a:t>検知</a:t>
          </a:r>
        </a:p>
      </dsp:txBody>
      <dsp:txXfrm>
        <a:off x="4245914" y="159601"/>
        <a:ext cx="1273059" cy="848706"/>
      </dsp:txXfrm>
    </dsp:sp>
    <dsp:sp modelId="{2C1522F4-5C7B-4441-8A69-C0628631345B}">
      <dsp:nvSpPr>
        <dsp:cNvPr id="0" name=""/>
        <dsp:cNvSpPr/>
      </dsp:nvSpPr>
      <dsp:spPr>
        <a:xfrm>
          <a:off x="5731150" y="159601"/>
          <a:ext cx="2121765" cy="848706"/>
        </a:xfrm>
        <a:prstGeom prst="chevron">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kumimoji="1" lang="ja-JP" altLang="en-US" sz="3200" b="1" kern="1200" dirty="0"/>
            <a:t>対応</a:t>
          </a:r>
        </a:p>
      </dsp:txBody>
      <dsp:txXfrm>
        <a:off x="6155503" y="159601"/>
        <a:ext cx="1273059" cy="848706"/>
      </dsp:txXfrm>
    </dsp:sp>
    <dsp:sp modelId="{825CA304-A8C1-4528-A534-163B68A107B1}">
      <dsp:nvSpPr>
        <dsp:cNvPr id="0" name=""/>
        <dsp:cNvSpPr/>
      </dsp:nvSpPr>
      <dsp:spPr>
        <a:xfrm>
          <a:off x="7640739" y="159601"/>
          <a:ext cx="2121765" cy="848706"/>
        </a:xfrm>
        <a:prstGeom prst="chevron">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42672" rIns="42672" bIns="42672" numCol="1" spcCol="1270" anchor="ctr" anchorCtr="0">
          <a:noAutofit/>
        </a:bodyPr>
        <a:lstStyle/>
        <a:p>
          <a:pPr marL="0" lvl="0" indent="0" algn="ctr" defTabSz="1422400">
            <a:lnSpc>
              <a:spcPct val="90000"/>
            </a:lnSpc>
            <a:spcBef>
              <a:spcPct val="0"/>
            </a:spcBef>
            <a:spcAft>
              <a:spcPct val="35000"/>
            </a:spcAft>
            <a:buNone/>
          </a:pPr>
          <a:r>
            <a:rPr kumimoji="1" lang="ja-JP" altLang="en-US" sz="3200" b="1" kern="1200" dirty="0"/>
            <a:t>復旧</a:t>
          </a:r>
        </a:p>
      </dsp:txBody>
      <dsp:txXfrm>
        <a:off x="8065092" y="159601"/>
        <a:ext cx="1273059" cy="848706"/>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59198-7F77-4391-98D5-93A136034318}" type="datetimeFigureOut">
              <a:rPr kumimoji="1" lang="ja-JP" altLang="en-US" smtClean="0"/>
              <a:t>2024/8/22</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D96056-3B14-488E-A4ED-A9BD782047D8}" type="slidenum">
              <a:rPr kumimoji="1" lang="ja-JP" altLang="en-US" smtClean="0"/>
              <a:t>‹#›</a:t>
            </a:fld>
            <a:endParaRPr kumimoji="1" lang="ja-JP" altLang="en-US"/>
          </a:p>
        </p:txBody>
      </p:sp>
    </p:spTree>
    <p:extLst>
      <p:ext uri="{BB962C8B-B14F-4D97-AF65-F5344CB8AC3E}">
        <p14:creationId xmlns:p14="http://schemas.microsoft.com/office/powerpoint/2010/main" val="400991662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40</a:t>
            </a:fld>
            <a:endParaRPr kumimoji="1" lang="ja-JP" altLang="en-US"/>
          </a:p>
        </p:txBody>
      </p:sp>
    </p:spTree>
    <p:extLst>
      <p:ext uri="{BB962C8B-B14F-4D97-AF65-F5344CB8AC3E}">
        <p14:creationId xmlns:p14="http://schemas.microsoft.com/office/powerpoint/2010/main" val="3488304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49</a:t>
            </a:fld>
            <a:endParaRPr kumimoji="1" lang="ja-JP" altLang="en-US"/>
          </a:p>
        </p:txBody>
      </p:sp>
    </p:spTree>
    <p:extLst>
      <p:ext uri="{BB962C8B-B14F-4D97-AF65-F5344CB8AC3E}">
        <p14:creationId xmlns:p14="http://schemas.microsoft.com/office/powerpoint/2010/main" val="437838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50</a:t>
            </a:fld>
            <a:endParaRPr kumimoji="1" lang="ja-JP" altLang="en-US"/>
          </a:p>
        </p:txBody>
      </p:sp>
    </p:spTree>
    <p:extLst>
      <p:ext uri="{BB962C8B-B14F-4D97-AF65-F5344CB8AC3E}">
        <p14:creationId xmlns:p14="http://schemas.microsoft.com/office/powerpoint/2010/main" val="37884826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41</a:t>
            </a:fld>
            <a:endParaRPr kumimoji="1" lang="ja-JP" altLang="en-US"/>
          </a:p>
        </p:txBody>
      </p:sp>
    </p:spTree>
    <p:extLst>
      <p:ext uri="{BB962C8B-B14F-4D97-AF65-F5344CB8AC3E}">
        <p14:creationId xmlns:p14="http://schemas.microsoft.com/office/powerpoint/2010/main" val="6422492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42</a:t>
            </a:fld>
            <a:endParaRPr kumimoji="1" lang="ja-JP" altLang="en-US"/>
          </a:p>
        </p:txBody>
      </p:sp>
    </p:spTree>
    <p:extLst>
      <p:ext uri="{BB962C8B-B14F-4D97-AF65-F5344CB8AC3E}">
        <p14:creationId xmlns:p14="http://schemas.microsoft.com/office/powerpoint/2010/main" val="3873436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43</a:t>
            </a:fld>
            <a:endParaRPr kumimoji="1" lang="ja-JP" altLang="en-US"/>
          </a:p>
        </p:txBody>
      </p:sp>
    </p:spTree>
    <p:extLst>
      <p:ext uri="{BB962C8B-B14F-4D97-AF65-F5344CB8AC3E}">
        <p14:creationId xmlns:p14="http://schemas.microsoft.com/office/powerpoint/2010/main" val="3790941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44</a:t>
            </a:fld>
            <a:endParaRPr kumimoji="1" lang="ja-JP" altLang="en-US"/>
          </a:p>
        </p:txBody>
      </p:sp>
    </p:spTree>
    <p:extLst>
      <p:ext uri="{BB962C8B-B14F-4D97-AF65-F5344CB8AC3E}">
        <p14:creationId xmlns:p14="http://schemas.microsoft.com/office/powerpoint/2010/main" val="3749112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45</a:t>
            </a:fld>
            <a:endParaRPr kumimoji="1" lang="ja-JP" altLang="en-US"/>
          </a:p>
        </p:txBody>
      </p:sp>
    </p:spTree>
    <p:extLst>
      <p:ext uri="{BB962C8B-B14F-4D97-AF65-F5344CB8AC3E}">
        <p14:creationId xmlns:p14="http://schemas.microsoft.com/office/powerpoint/2010/main" val="3223763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46</a:t>
            </a:fld>
            <a:endParaRPr kumimoji="1" lang="ja-JP" altLang="en-US"/>
          </a:p>
        </p:txBody>
      </p:sp>
    </p:spTree>
    <p:extLst>
      <p:ext uri="{BB962C8B-B14F-4D97-AF65-F5344CB8AC3E}">
        <p14:creationId xmlns:p14="http://schemas.microsoft.com/office/powerpoint/2010/main" val="2578898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47</a:t>
            </a:fld>
            <a:endParaRPr kumimoji="1" lang="ja-JP" altLang="en-US"/>
          </a:p>
        </p:txBody>
      </p:sp>
    </p:spTree>
    <p:extLst>
      <p:ext uri="{BB962C8B-B14F-4D97-AF65-F5344CB8AC3E}">
        <p14:creationId xmlns:p14="http://schemas.microsoft.com/office/powerpoint/2010/main" val="28148110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6D96056-3B14-488E-A4ED-A9BD782047D8}" type="slidenum">
              <a:rPr kumimoji="1" lang="ja-JP" altLang="en-US" smtClean="0"/>
              <a:t>48</a:t>
            </a:fld>
            <a:endParaRPr kumimoji="1" lang="ja-JP" altLang="en-US"/>
          </a:p>
        </p:txBody>
      </p:sp>
    </p:spTree>
    <p:extLst>
      <p:ext uri="{BB962C8B-B14F-4D97-AF65-F5344CB8AC3E}">
        <p14:creationId xmlns:p14="http://schemas.microsoft.com/office/powerpoint/2010/main" val="23049423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713EE13-E53E-968F-10AA-3E5BD16991B5}"/>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080139F6-0006-5DE6-ABC8-29A0802226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636D393B-E17B-BE59-CDB5-2B52AC1167B5}"/>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ECC20AC5-313F-68FB-1F82-9A1C040FADD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37F714C-63B4-E0A6-2634-DC561C25641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46233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9251349-E83E-189C-3F6F-02919DF17A5B}"/>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F9EE85F-5471-5414-28E5-3BA55E64E3CE}"/>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0E5D245-05A9-8B7A-2CDD-2A7B4E51589A}"/>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E813A2C2-F277-00F1-B0C7-43782D6ECD48}"/>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5C5759B-A2EA-E12E-BF72-D24375505ED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793792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6975389E-1A6E-E07E-E236-F5CA39448A4E}"/>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EB913E6F-3D87-98A2-75E1-E3122A406CD0}"/>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DC342B24-18A5-4E75-CBA4-E1EDE74E45A3}"/>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DDB8E504-2216-6822-D971-228FE511D6DA}"/>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EB6FF23-9AED-D68C-CA65-DBBD5F1C23AF}"/>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800030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1650E4A-3EC1-972D-77E5-4923D1D22231}"/>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E2C92F36-A6DF-D0B5-05DC-FFFFF8836605}"/>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4FC22459-9663-2080-9CF8-395CE08AB5B4}"/>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2BE30E9B-2FA6-B5AB-ACE3-A50C2149F1F6}"/>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55028879-FD21-37E3-3552-85DAEEB00AE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22474305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A4BA3A2-874D-4BE9-C388-B3A0E374F471}"/>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AACCB62-16D5-08E5-CEBE-F05B066A5A4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688D4585-BACF-06B0-2EA1-673595CD2531}"/>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7305A1CF-D0F1-D75F-A992-2AE817BCE6B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A16DD052-4C4A-CAB9-61A8-FA662BE1675B}"/>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31649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8E3567D-A8ED-D111-D0F3-9A21536E27A0}"/>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814C964D-D31A-AEF3-475D-19B96BDB818B}"/>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18B00E2D-7C09-871D-07F9-BCA93E5BE679}"/>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4A69DC15-3DAB-9BE6-D240-CF4A620AFF3A}"/>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6" name="フッター プレースホルダー 5">
            <a:extLst>
              <a:ext uri="{FF2B5EF4-FFF2-40B4-BE49-F238E27FC236}">
                <a16:creationId xmlns:a16="http://schemas.microsoft.com/office/drawing/2014/main" id="{83385BEF-E649-B4EF-803A-4A1AA169FDE7}"/>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7B2662CD-7659-B569-8E30-51F404FCE88D}"/>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842107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BDB73D7A-CBB2-E8A7-0EE5-14427EF74A17}"/>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3621B17B-FCEA-FF8D-163A-E51A6EA9410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21B57FCA-C47F-031D-AE2E-6F48D69911AE}"/>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78022031-A2AE-5E9C-231E-0B674A59BD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D12758D5-3390-4047-167C-3EE3AC9E22D6}"/>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9E3E056F-2928-67C9-1B64-17EA35FB1253}"/>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8" name="フッター プレースホルダー 7">
            <a:extLst>
              <a:ext uri="{FF2B5EF4-FFF2-40B4-BE49-F238E27FC236}">
                <a16:creationId xmlns:a16="http://schemas.microsoft.com/office/drawing/2014/main" id="{AF018C53-BA0E-007E-E622-25CEEC695B8E}"/>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917D049-579A-DD47-19B3-8D81489FB1E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40899174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EEDA101-AC73-9BF6-9B5C-6DE970EF80EE}"/>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AD594641-2C8E-D76D-7628-A5C2C3DD3B51}"/>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4" name="フッター プレースホルダー 3">
            <a:extLst>
              <a:ext uri="{FF2B5EF4-FFF2-40B4-BE49-F238E27FC236}">
                <a16:creationId xmlns:a16="http://schemas.microsoft.com/office/drawing/2014/main" id="{BCC370C7-D57C-0F5C-003A-F090A0045740}"/>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36F4F308-9A95-CFBE-C5DC-8B5D53D45ED1}"/>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78946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5C1A3471-3FD9-21D7-F730-DCE80BAF8F82}"/>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3" name="フッター プレースホルダー 2">
            <a:extLst>
              <a:ext uri="{FF2B5EF4-FFF2-40B4-BE49-F238E27FC236}">
                <a16:creationId xmlns:a16="http://schemas.microsoft.com/office/drawing/2014/main" id="{212A1E2E-FFB2-7C2B-270D-BFD94A3D6719}"/>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52D76C60-BB7F-CB36-158C-CE7891378D08}"/>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129429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AC6154A-F873-61AA-7805-53B27E5B5BBB}"/>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AF513261-1500-8A8E-F1F1-451DCA23785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569AED63-0AD7-6D39-DBB0-102603CF20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89569ADC-732C-872D-F810-3303EF1126E6}"/>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6" name="フッター プレースホルダー 5">
            <a:extLst>
              <a:ext uri="{FF2B5EF4-FFF2-40B4-BE49-F238E27FC236}">
                <a16:creationId xmlns:a16="http://schemas.microsoft.com/office/drawing/2014/main" id="{86A99248-A80B-6DD7-C4F8-B606336844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D54404F0-A918-5F82-8E0E-EDA0FBF46A86}"/>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5860065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866D44FD-8E6D-B02B-C9A6-082997C46A48}"/>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428458CF-2AA9-5B1D-B4BA-C274597DD5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DEA36BC0-312F-E5EA-A324-89100030D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4B7F34A-6207-D10B-2191-645ED96921B8}"/>
              </a:ext>
            </a:extLst>
          </p:cNvPr>
          <p:cNvSpPr>
            <a:spLocks noGrp="1"/>
          </p:cNvSpPr>
          <p:nvPr>
            <p:ph type="dt" sz="half" idx="10"/>
          </p:nvPr>
        </p:nvSpPr>
        <p:spPr/>
        <p:txBody>
          <a:bodyPr/>
          <a:lstStyle/>
          <a:p>
            <a:fld id="{7E6659E3-AF4E-4097-B951-5CEE4C68EC00}" type="datetimeFigureOut">
              <a:rPr kumimoji="1" lang="ja-JP" altLang="en-US" smtClean="0"/>
              <a:t>2024/8/22</a:t>
            </a:fld>
            <a:endParaRPr kumimoji="1" lang="ja-JP" altLang="en-US"/>
          </a:p>
        </p:txBody>
      </p:sp>
      <p:sp>
        <p:nvSpPr>
          <p:cNvPr id="6" name="フッター プレースホルダー 5">
            <a:extLst>
              <a:ext uri="{FF2B5EF4-FFF2-40B4-BE49-F238E27FC236}">
                <a16:creationId xmlns:a16="http://schemas.microsoft.com/office/drawing/2014/main" id="{E99D7CD2-5DAF-9E00-783B-C4402826B801}"/>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31972243-B18D-C5B8-391B-2EE5DCABAD6E}"/>
              </a:ext>
            </a:extLst>
          </p:cNvPr>
          <p:cNvSpPr>
            <a:spLocks noGrp="1"/>
          </p:cNvSpPr>
          <p:nvPr>
            <p:ph type="sldNum" sz="quarter" idx="12"/>
          </p:nvPr>
        </p:nvSpPr>
        <p:spPr/>
        <p:txBody>
          <a:body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9788837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C2D95810-6BE8-51BE-56C8-A1BEC246D8E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06E507CC-6800-03FC-0943-6F0712A4A29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B2987754-2B7D-1867-63AD-BC8CA072EE3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6659E3-AF4E-4097-B951-5CEE4C68EC00}" type="datetimeFigureOut">
              <a:rPr kumimoji="1" lang="ja-JP" altLang="en-US" smtClean="0"/>
              <a:t>2024/8/22</a:t>
            </a:fld>
            <a:endParaRPr kumimoji="1" lang="ja-JP" altLang="en-US"/>
          </a:p>
        </p:txBody>
      </p:sp>
      <p:sp>
        <p:nvSpPr>
          <p:cNvPr id="5" name="フッター プレースホルダー 4">
            <a:extLst>
              <a:ext uri="{FF2B5EF4-FFF2-40B4-BE49-F238E27FC236}">
                <a16:creationId xmlns:a16="http://schemas.microsoft.com/office/drawing/2014/main" id="{7712A0E5-4AA1-5ED8-A89A-995482AEB3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55ABE94A-721A-9BF8-F7D3-43AECE9A4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2E4005-32D0-46A9-BCBD-AA3147AE2AA9}" type="slidenum">
              <a:rPr kumimoji="1" lang="ja-JP" altLang="en-US" smtClean="0"/>
              <a:t>‹#›</a:t>
            </a:fld>
            <a:endParaRPr kumimoji="1" lang="ja-JP" altLang="en-US"/>
          </a:p>
        </p:txBody>
      </p:sp>
    </p:spTree>
    <p:extLst>
      <p:ext uri="{BB962C8B-B14F-4D97-AF65-F5344CB8AC3E}">
        <p14:creationId xmlns:p14="http://schemas.microsoft.com/office/powerpoint/2010/main" val="30055636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hyperlink" Target="https://www.ipa.go.jp/security/vuln/websecurity/os-command.html" TargetMode="External"/><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0.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www.nic.ad.jp/ja/newsletter/No69/0800.html#:~:text=%E3%83%88%E3%83%A9%E3%82%B9%E3%83%88%E3%82%A2%E3%83%B3%E3%82%AB%E3%83%BC%E3%81%AF%E3%80%81%20OS%E3%82%84,%E6%A9%9F%E8%83%BD%E3%82%92%E5%AE%9F%E7%8F%BE%E3%81%97%E3%81%BE%E3%81%99%E3%80%82" TargetMode="External"/><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hyperlink" Target="https://www.ict-isac.jp/" TargetMode="External"/><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notice.go.jp/?utm_source=google&amp;utm_medium=cpc&amp;utm_campaign=202405_004005&amp;gad_source=1&amp;gclid=CjwKCAjw5Ky1BhAgEiwA5jGujgd8oj7twgDtZSOCUzVnnyPu7uqCvrHXHgJaJ0V3ZGJgQAQmyjE7KxoCyAkQAvD_BwE" TargetMode="External"/><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hyperlink" Target="https://www.hpe.com/jp/ja/product-catalog/options/pip.hpe-lto-8-ultrium-30tb-worm-data-cartridge.1010419358.html" TargetMode="External"/><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5" Type="http://schemas.openxmlformats.org/officeDocument/2006/relationships/image" Target="../media/image41.png"/><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ww.cisa.gov/sites/default/files/2023-10/SecureByDesign_1025_508c.pdf" TargetMode="Externa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www.meti.go.jp/policy/netsecurity/wg1/factorysystems_guideline.html" TargetMode="External"/><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www.stat.go.jp/naruhodo/15_episode/toukeigaku/meiwaku.html" TargetMode="External"/><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Excel_Worksheet.xlsx"/><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40.png"/><Relationship Id="rId4" Type="http://schemas.openxmlformats.org/officeDocument/2006/relationships/image" Target="../media/image59.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www.gov-online.go.jp/useful/article/202210/2.html" TargetMode="External"/><Relationship Id="rId2" Type="http://schemas.openxmlformats.org/officeDocument/2006/relationships/image" Target="../media/image1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正方形/長方形 4">
            <a:extLst>
              <a:ext uri="{FF2B5EF4-FFF2-40B4-BE49-F238E27FC236}">
                <a16:creationId xmlns:a16="http://schemas.microsoft.com/office/drawing/2014/main" id="{6BC3C28D-506C-CDDE-35B8-8B3E041FA646}"/>
              </a:ext>
            </a:extLst>
          </p:cNvPr>
          <p:cNvSpPr/>
          <p:nvPr/>
        </p:nvSpPr>
        <p:spPr>
          <a:xfrm>
            <a:off x="0" y="2138175"/>
            <a:ext cx="12192000" cy="2308324"/>
          </a:xfrm>
          <a:prstGeom prst="rect">
            <a:avLst/>
          </a:prstGeom>
          <a:noFill/>
        </p:spPr>
        <p:txBody>
          <a:bodyPr wrap="square" lIns="91440" tIns="45720" rIns="91440" bIns="45720">
            <a:spAutoFit/>
          </a:bodyPr>
          <a:lstStyle/>
          <a:p>
            <a:pPr algn="ctr"/>
            <a:r>
              <a:rPr lang="ja-JP" altLang="en-US"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情報セキュリティマネジメント試験対策</a:t>
            </a:r>
            <a:endParaRPr lang="en-US" altLang="ja-JP"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en-US" altLang="ja-JP"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2024</a:t>
            </a:r>
            <a:r>
              <a:rPr lang="ja-JP" altLang="en-US"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年</a:t>
            </a:r>
            <a:r>
              <a:rPr lang="en-US" altLang="ja-JP"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10</a:t>
            </a:r>
            <a:r>
              <a:rPr lang="ja-JP" altLang="en-US"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月から適用</a:t>
            </a:r>
            <a:endParaRPr lang="en-US" altLang="ja-JP" sz="4800" b="1"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endParaRPr>
          </a:p>
          <a:p>
            <a:pPr algn="ctr"/>
            <a:r>
              <a:rPr lang="ja-JP" altLang="en-US" sz="4800" b="1" cap="none" spc="0" dirty="0">
                <a:ln w="9525">
                  <a:solidFill>
                    <a:schemeClr val="bg1"/>
                  </a:solidFill>
                  <a:prstDash val="solid"/>
                </a:ln>
                <a:solidFill>
                  <a:srgbClr val="2004AC"/>
                </a:solidFill>
                <a:effectLst>
                  <a:outerShdw blurRad="38100" dist="38100" dir="2700000" algn="tl">
                    <a:srgbClr val="000000">
                      <a:alpha val="43137"/>
                    </a:srgbClr>
                  </a:outerShdw>
                </a:effectLst>
                <a:latin typeface="けいふぉんと" panose="02000600000000000000" pitchFamily="2" charset="-128"/>
                <a:ea typeface="けいふぉんと" panose="02000600000000000000" pitchFamily="2" charset="-128"/>
              </a:rPr>
              <a:t>追加新用語</a:t>
            </a:r>
          </a:p>
        </p:txBody>
      </p:sp>
    </p:spTree>
    <p:extLst>
      <p:ext uri="{BB962C8B-B14F-4D97-AF65-F5344CB8AC3E}">
        <p14:creationId xmlns:p14="http://schemas.microsoft.com/office/powerpoint/2010/main" val="42791353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925494"/>
            <a:ext cx="11163213" cy="1785104"/>
          </a:xfrm>
          <a:prstGeom prst="rect">
            <a:avLst/>
          </a:prstGeom>
          <a:noFill/>
        </p:spPr>
        <p:txBody>
          <a:bodyPr wrap="square" rtlCol="0">
            <a:spAutoFit/>
          </a:bodyPr>
          <a:lstStyle/>
          <a:p>
            <a:r>
              <a:rPr lang="ja-JP" altLang="en-US" sz="2400" b="1" dirty="0">
                <a:solidFill>
                  <a:srgbClr val="FF0000"/>
                </a:solidFill>
              </a:rPr>
              <a:t>リークサイト</a:t>
            </a:r>
            <a:endParaRPr lang="en-US" altLang="ja-JP" sz="2400" b="1" dirty="0">
              <a:solidFill>
                <a:srgbClr val="FF0000"/>
              </a:solidFill>
            </a:endParaRPr>
          </a:p>
          <a:p>
            <a:endParaRPr lang="en-US" altLang="ja-JP" sz="1200" dirty="0"/>
          </a:p>
          <a:p>
            <a:r>
              <a:rPr lang="ja-JP" altLang="en-US" sz="2400" dirty="0"/>
              <a:t>暴露型ランサムウエア攻撃グループが攻撃声明を公表したり、交渉が決裂したときにデータを公開したりするのに用いる呼ばれる</a:t>
            </a:r>
            <a:r>
              <a:rPr lang="en-US" altLang="ja-JP" sz="2400" dirty="0"/>
              <a:t>Web</a:t>
            </a:r>
            <a:r>
              <a:rPr lang="ja-JP" altLang="en-US" sz="2400" dirty="0"/>
              <a:t>サイトのこと。その多くが、通常の</a:t>
            </a:r>
            <a:r>
              <a:rPr lang="en-US" altLang="ja-JP" sz="2400" dirty="0"/>
              <a:t>Web</a:t>
            </a:r>
            <a:r>
              <a:rPr lang="ja-JP" altLang="en-US" sz="2400" dirty="0"/>
              <a:t>ブラウザではアクセスできないダークウェブに存在する。</a:t>
            </a:r>
            <a:endParaRPr lang="en-US" altLang="ja-JP" sz="2400" dirty="0"/>
          </a:p>
        </p:txBody>
      </p:sp>
      <p:pic>
        <p:nvPicPr>
          <p:cNvPr id="5124" name="Picture 4">
            <a:extLst>
              <a:ext uri="{FF2B5EF4-FFF2-40B4-BE49-F238E27FC236}">
                <a16:creationId xmlns:a16="http://schemas.microsoft.com/office/drawing/2014/main" id="{060B2113-D557-C6D2-53BF-100F9D39B2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59072" y="2951328"/>
            <a:ext cx="3201537" cy="32015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951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496877"/>
            <a:ext cx="11163213" cy="3262432"/>
          </a:xfrm>
          <a:prstGeom prst="rect">
            <a:avLst/>
          </a:prstGeom>
          <a:noFill/>
        </p:spPr>
        <p:txBody>
          <a:bodyPr wrap="square" rtlCol="0">
            <a:spAutoFit/>
          </a:bodyPr>
          <a:lstStyle/>
          <a:p>
            <a:r>
              <a:rPr lang="ja-JP" altLang="en-US" sz="2400" b="1" dirty="0">
                <a:solidFill>
                  <a:srgbClr val="FF0000"/>
                </a:solidFill>
              </a:rPr>
              <a:t>クレデンシャルスタッフィング攻撃（</a:t>
            </a:r>
            <a:r>
              <a:rPr lang="en-US" altLang="ja-JP" sz="2400" b="1" dirty="0">
                <a:solidFill>
                  <a:srgbClr val="FF0000"/>
                </a:solidFill>
              </a:rPr>
              <a:t>Credential Stuffing</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盗まれたアカウント資格情報</a:t>
            </a:r>
            <a:r>
              <a:rPr lang="ja-JP" altLang="en-US" sz="2400" dirty="0"/>
              <a:t>で</a:t>
            </a:r>
            <a:r>
              <a:rPr lang="en-US" altLang="ja-JP" sz="2400" dirty="0"/>
              <a:t>Web</a:t>
            </a:r>
            <a:r>
              <a:rPr lang="ja-JP" altLang="en-US" sz="2400" dirty="0"/>
              <a:t>アプリケーションなどのサービスに大規模な</a:t>
            </a:r>
            <a:r>
              <a:rPr lang="ja-JP" altLang="en-US" sz="2400" b="1" dirty="0"/>
              <a:t>自動ログイン要求</a:t>
            </a:r>
            <a:r>
              <a:rPr lang="ja-JP" altLang="en-US" sz="2400" dirty="0"/>
              <a:t>をおこなうことで、ユーザアカウントへの不正アクセスを試みる攻撃の一種である。アカウント資格情報は通常、ユーザ名や電子メールアドレスと対応するパスワードリストで構成される。</a:t>
            </a:r>
            <a:r>
              <a:rPr lang="ja-JP" altLang="en-US" sz="2400" b="1" dirty="0"/>
              <a:t>クレデンシャル（認証情報）</a:t>
            </a:r>
            <a:r>
              <a:rPr lang="ja-JP" altLang="en-US" sz="2400" dirty="0"/>
              <a:t>を使い</a:t>
            </a:r>
            <a:r>
              <a:rPr lang="ja-JP" altLang="en-US" sz="2400" b="1" dirty="0"/>
              <a:t>スタッフィング（総当たり的に検証する）</a:t>
            </a:r>
            <a:r>
              <a:rPr lang="ja-JP" altLang="en-US" sz="2400" dirty="0"/>
              <a:t>することからクレデンシャルスタッフィング攻撃と呼ばれる。「クレデンシャルスタッフィング攻撃」は</a:t>
            </a:r>
            <a:r>
              <a:rPr lang="ja-JP" altLang="en-US" sz="2400" b="1" dirty="0"/>
              <a:t>ロボット</a:t>
            </a:r>
            <a:r>
              <a:rPr lang="ja-JP" altLang="en-US" sz="2400" dirty="0"/>
              <a:t>が行い、「パスワードリスト攻撃」は</a:t>
            </a:r>
            <a:r>
              <a:rPr lang="ja-JP" altLang="en-US" sz="2400" b="1" dirty="0"/>
              <a:t>手動</a:t>
            </a:r>
            <a:r>
              <a:rPr lang="ja-JP" altLang="en-US" sz="2400" dirty="0"/>
              <a:t>で行うのが異なる点である。</a:t>
            </a:r>
            <a:endParaRPr lang="en-US" altLang="ja-JP" sz="2400" dirty="0"/>
          </a:p>
        </p:txBody>
      </p:sp>
      <p:pic>
        <p:nvPicPr>
          <p:cNvPr id="2" name="Picture 2">
            <a:extLst>
              <a:ext uri="{FF2B5EF4-FFF2-40B4-BE49-F238E27FC236}">
                <a16:creationId xmlns:a16="http://schemas.microsoft.com/office/drawing/2014/main" id="{380948DA-39D2-9D28-A616-F955C8948D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52043" y="4219223"/>
            <a:ext cx="1201764" cy="158136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60270669-054C-76B0-B4C0-D01C394805F1}"/>
              </a:ext>
            </a:extLst>
          </p:cNvPr>
          <p:cNvSpPr txBox="1"/>
          <p:nvPr/>
        </p:nvSpPr>
        <p:spPr>
          <a:xfrm>
            <a:off x="1812616" y="5800588"/>
            <a:ext cx="1928918" cy="646331"/>
          </a:xfrm>
          <a:prstGeom prst="rect">
            <a:avLst/>
          </a:prstGeom>
          <a:noFill/>
        </p:spPr>
        <p:txBody>
          <a:bodyPr wrap="square">
            <a:spAutoFit/>
          </a:bodyPr>
          <a:lstStyle/>
          <a:p>
            <a:pPr algn="ctr"/>
            <a:r>
              <a:rPr lang="ja-JP" altLang="en-US" b="1" dirty="0"/>
              <a:t>認証情報を</a:t>
            </a:r>
            <a:endParaRPr lang="en-US" altLang="ja-JP" b="1" dirty="0"/>
          </a:p>
          <a:p>
            <a:pPr algn="ctr"/>
            <a:r>
              <a:rPr lang="ja-JP" altLang="en-US" b="1" dirty="0"/>
              <a:t>取得した攻撃者</a:t>
            </a:r>
            <a:endParaRPr lang="en-US" altLang="ja-JP" sz="1800" b="1" dirty="0"/>
          </a:p>
        </p:txBody>
      </p:sp>
      <p:sp>
        <p:nvSpPr>
          <p:cNvPr id="5" name="矢印: 右 4">
            <a:extLst>
              <a:ext uri="{FF2B5EF4-FFF2-40B4-BE49-F238E27FC236}">
                <a16:creationId xmlns:a16="http://schemas.microsoft.com/office/drawing/2014/main" id="{BF609124-CDF4-0C06-DF64-4A3880D41F52}"/>
              </a:ext>
            </a:extLst>
          </p:cNvPr>
          <p:cNvSpPr/>
          <p:nvPr/>
        </p:nvSpPr>
        <p:spPr>
          <a:xfrm>
            <a:off x="3499556" y="4888089"/>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70" name="Picture 2">
            <a:extLst>
              <a:ext uri="{FF2B5EF4-FFF2-40B4-BE49-F238E27FC236}">
                <a16:creationId xmlns:a16="http://schemas.microsoft.com/office/drawing/2014/main" id="{0D0797DD-5C79-5517-AF16-46B508E56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4793" y="3973437"/>
            <a:ext cx="1155976" cy="10939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83CBE439-3653-0B04-7D3E-07D23A2F62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805" y="4893265"/>
            <a:ext cx="1155976" cy="109393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928C0B00-FF56-5C63-2E39-065FE78C6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0064" y="4893265"/>
            <a:ext cx="1155976" cy="1093936"/>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0DF4324C-2041-0EFA-7131-E789B42F5798}"/>
              </a:ext>
            </a:extLst>
          </p:cNvPr>
          <p:cNvSpPr txBox="1"/>
          <p:nvPr/>
        </p:nvSpPr>
        <p:spPr>
          <a:xfrm>
            <a:off x="4761964" y="6034105"/>
            <a:ext cx="1928918" cy="369332"/>
          </a:xfrm>
          <a:prstGeom prst="rect">
            <a:avLst/>
          </a:prstGeom>
          <a:noFill/>
        </p:spPr>
        <p:txBody>
          <a:bodyPr wrap="square">
            <a:spAutoFit/>
          </a:bodyPr>
          <a:lstStyle/>
          <a:p>
            <a:pPr algn="ctr"/>
            <a:r>
              <a:rPr lang="en-US" altLang="ja-JP" b="1" dirty="0"/>
              <a:t>BOT</a:t>
            </a:r>
            <a:r>
              <a:rPr lang="ja-JP" altLang="en-US" b="1" dirty="0"/>
              <a:t>ネット</a:t>
            </a:r>
            <a:endParaRPr lang="en-US" altLang="ja-JP" sz="1800" b="1" dirty="0"/>
          </a:p>
        </p:txBody>
      </p:sp>
      <p:sp>
        <p:nvSpPr>
          <p:cNvPr id="10" name="矢印: 右 9">
            <a:extLst>
              <a:ext uri="{FF2B5EF4-FFF2-40B4-BE49-F238E27FC236}">
                <a16:creationId xmlns:a16="http://schemas.microsoft.com/office/drawing/2014/main" id="{055636AD-FF6A-9C54-418D-3B8B7FC89F55}"/>
              </a:ext>
            </a:extLst>
          </p:cNvPr>
          <p:cNvSpPr/>
          <p:nvPr/>
        </p:nvSpPr>
        <p:spPr>
          <a:xfrm>
            <a:off x="7353767" y="4480612"/>
            <a:ext cx="785522" cy="27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矢印: 右 10">
            <a:extLst>
              <a:ext uri="{FF2B5EF4-FFF2-40B4-BE49-F238E27FC236}">
                <a16:creationId xmlns:a16="http://schemas.microsoft.com/office/drawing/2014/main" id="{5030F5A9-44AE-51DE-B7C5-B43565694C40}"/>
              </a:ext>
            </a:extLst>
          </p:cNvPr>
          <p:cNvSpPr/>
          <p:nvPr/>
        </p:nvSpPr>
        <p:spPr>
          <a:xfrm>
            <a:off x="7353767" y="4987787"/>
            <a:ext cx="785522" cy="27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右 11">
            <a:extLst>
              <a:ext uri="{FF2B5EF4-FFF2-40B4-BE49-F238E27FC236}">
                <a16:creationId xmlns:a16="http://schemas.microsoft.com/office/drawing/2014/main" id="{98CB6ACE-9B6A-C46F-87CE-6F6005D5ADE5}"/>
              </a:ext>
            </a:extLst>
          </p:cNvPr>
          <p:cNvSpPr/>
          <p:nvPr/>
        </p:nvSpPr>
        <p:spPr>
          <a:xfrm>
            <a:off x="7353767" y="5528578"/>
            <a:ext cx="785522" cy="27201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172" name="Picture 4">
            <a:extLst>
              <a:ext uri="{FF2B5EF4-FFF2-40B4-BE49-F238E27FC236}">
                <a16:creationId xmlns:a16="http://schemas.microsoft.com/office/drawing/2014/main" id="{61F16521-ECA8-6C30-4C93-C893EF050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50468" y="3973437"/>
            <a:ext cx="2193524" cy="1872721"/>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370006AD-80A5-06F3-B634-B2BAD8050CAE}"/>
              </a:ext>
            </a:extLst>
          </p:cNvPr>
          <p:cNvSpPr txBox="1"/>
          <p:nvPr/>
        </p:nvSpPr>
        <p:spPr>
          <a:xfrm>
            <a:off x="8450468" y="5827477"/>
            <a:ext cx="2242941" cy="646331"/>
          </a:xfrm>
          <a:prstGeom prst="rect">
            <a:avLst/>
          </a:prstGeom>
          <a:noFill/>
        </p:spPr>
        <p:txBody>
          <a:bodyPr wrap="square">
            <a:spAutoFit/>
          </a:bodyPr>
          <a:lstStyle/>
          <a:p>
            <a:pPr algn="ctr"/>
            <a:r>
              <a:rPr lang="ja-JP" altLang="en-US" b="1" dirty="0"/>
              <a:t>ハッキングされた</a:t>
            </a:r>
            <a:endParaRPr lang="en-US" altLang="ja-JP" b="1" dirty="0"/>
          </a:p>
          <a:p>
            <a:pPr algn="ctr"/>
            <a:r>
              <a:rPr lang="ja-JP" altLang="en-US" sz="1800" b="1" dirty="0"/>
              <a:t>ネットワーク</a:t>
            </a:r>
            <a:endParaRPr lang="en-US" altLang="ja-JP" sz="1800" b="1" dirty="0"/>
          </a:p>
        </p:txBody>
      </p:sp>
    </p:spTree>
    <p:extLst>
      <p:ext uri="{BB962C8B-B14F-4D97-AF65-F5344CB8AC3E}">
        <p14:creationId xmlns:p14="http://schemas.microsoft.com/office/powerpoint/2010/main" val="6303926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732463"/>
            <a:ext cx="11163213" cy="1415772"/>
          </a:xfrm>
          <a:prstGeom prst="rect">
            <a:avLst/>
          </a:prstGeom>
          <a:noFill/>
        </p:spPr>
        <p:txBody>
          <a:bodyPr wrap="square" rtlCol="0">
            <a:spAutoFit/>
          </a:bodyPr>
          <a:lstStyle/>
          <a:p>
            <a:r>
              <a:rPr lang="en-US" altLang="ja-JP" sz="2400" b="1" dirty="0">
                <a:solidFill>
                  <a:srgbClr val="FF0000"/>
                </a:solidFill>
              </a:rPr>
              <a:t>OS</a:t>
            </a:r>
            <a:r>
              <a:rPr lang="ja-JP" altLang="en-US" sz="2400" b="1" dirty="0">
                <a:solidFill>
                  <a:srgbClr val="FF0000"/>
                </a:solidFill>
              </a:rPr>
              <a:t>コマンドインジェクション</a:t>
            </a:r>
            <a:endParaRPr lang="en-US" altLang="ja-JP" sz="2400" b="1" dirty="0">
              <a:solidFill>
                <a:srgbClr val="FF0000"/>
              </a:solidFill>
            </a:endParaRPr>
          </a:p>
          <a:p>
            <a:endParaRPr lang="en-US" altLang="ja-JP" sz="1200" dirty="0"/>
          </a:p>
          <a:p>
            <a:r>
              <a:rPr lang="en-US" altLang="ja-JP" sz="2400" dirty="0"/>
              <a:t>Web</a:t>
            </a:r>
            <a:r>
              <a:rPr lang="ja-JP" altLang="en-US" sz="2400" dirty="0"/>
              <a:t>サーバへのリクエストの中に</a:t>
            </a:r>
            <a:r>
              <a:rPr lang="ja-JP" altLang="en-US" sz="2400" b="1" dirty="0"/>
              <a:t>不正な</a:t>
            </a:r>
            <a:r>
              <a:rPr lang="en-US" altLang="ja-JP" sz="2400" b="1" dirty="0"/>
              <a:t>OS</a:t>
            </a:r>
            <a:r>
              <a:rPr lang="ja-JP" altLang="en-US" sz="2400" b="1" dirty="0"/>
              <a:t>コマンド</a:t>
            </a:r>
            <a:r>
              <a:rPr lang="ja-JP" altLang="en-US" sz="2400" dirty="0"/>
              <a:t>を注入することで、</a:t>
            </a:r>
            <a:r>
              <a:rPr lang="en-US" altLang="ja-JP" sz="2400" dirty="0"/>
              <a:t>Web</a:t>
            </a:r>
            <a:r>
              <a:rPr lang="ja-JP" altLang="en-US" sz="2400" dirty="0"/>
              <a:t>サーバ側に</a:t>
            </a:r>
            <a:r>
              <a:rPr lang="ja-JP" altLang="en-US" sz="2400" b="1" dirty="0"/>
              <a:t>意図しない不正な命令を実行させる</a:t>
            </a:r>
            <a:r>
              <a:rPr lang="ja-JP" altLang="en-US" sz="2400" dirty="0"/>
              <a:t>攻撃手法のこと。</a:t>
            </a:r>
            <a:endParaRPr lang="en-US" altLang="ja-JP" sz="2400" dirty="0"/>
          </a:p>
        </p:txBody>
      </p:sp>
      <p:pic>
        <p:nvPicPr>
          <p:cNvPr id="3" name="図 2">
            <a:extLst>
              <a:ext uri="{FF2B5EF4-FFF2-40B4-BE49-F238E27FC236}">
                <a16:creationId xmlns:a16="http://schemas.microsoft.com/office/drawing/2014/main" id="{D1F32EC9-A3C5-EC79-45E3-783388D5E6A6}"/>
              </a:ext>
            </a:extLst>
          </p:cNvPr>
          <p:cNvPicPr>
            <a:picLocks noChangeAspect="1"/>
          </p:cNvPicPr>
          <p:nvPr/>
        </p:nvPicPr>
        <p:blipFill>
          <a:blip r:embed="rId2"/>
          <a:stretch>
            <a:fillRect/>
          </a:stretch>
        </p:blipFill>
        <p:spPr>
          <a:xfrm>
            <a:off x="2333097" y="2230571"/>
            <a:ext cx="7525800" cy="3677163"/>
          </a:xfrm>
          <a:prstGeom prst="rect">
            <a:avLst/>
          </a:prstGeom>
        </p:spPr>
      </p:pic>
      <p:sp>
        <p:nvSpPr>
          <p:cNvPr id="6" name="テキスト ボックス 5">
            <a:extLst>
              <a:ext uri="{FF2B5EF4-FFF2-40B4-BE49-F238E27FC236}">
                <a16:creationId xmlns:a16="http://schemas.microsoft.com/office/drawing/2014/main" id="{BF1C8803-ADD0-1677-FCB3-B74A0C7ED9E9}"/>
              </a:ext>
            </a:extLst>
          </p:cNvPr>
          <p:cNvSpPr txBox="1"/>
          <p:nvPr/>
        </p:nvSpPr>
        <p:spPr>
          <a:xfrm>
            <a:off x="2466620" y="5990071"/>
            <a:ext cx="7258755" cy="523220"/>
          </a:xfrm>
          <a:prstGeom prst="rect">
            <a:avLst/>
          </a:prstGeom>
          <a:noFill/>
        </p:spPr>
        <p:txBody>
          <a:bodyPr wrap="square">
            <a:spAutoFit/>
          </a:bodyPr>
          <a:lstStyle/>
          <a:p>
            <a:r>
              <a:rPr lang="ja-JP" altLang="en-US" sz="1400" dirty="0">
                <a:hlinkClick r:id="rId3"/>
              </a:rPr>
              <a:t>安全なウェブサイトの作り方 </a:t>
            </a:r>
            <a:r>
              <a:rPr lang="en-US" altLang="ja-JP" sz="1400" dirty="0">
                <a:hlinkClick r:id="rId3"/>
              </a:rPr>
              <a:t>- 1.2 OS</a:t>
            </a:r>
            <a:r>
              <a:rPr lang="ja-JP" altLang="en-US" sz="1400" dirty="0">
                <a:hlinkClick r:id="rId3"/>
              </a:rPr>
              <a:t>コマンド・インジェクション </a:t>
            </a:r>
            <a:r>
              <a:rPr lang="en-US" altLang="ja-JP" sz="1400" dirty="0">
                <a:hlinkClick r:id="rId3"/>
              </a:rPr>
              <a:t>| </a:t>
            </a:r>
            <a:r>
              <a:rPr lang="ja-JP" altLang="en-US" sz="1400" dirty="0">
                <a:hlinkClick r:id="rId3"/>
              </a:rPr>
              <a:t>情報セキュリティ </a:t>
            </a:r>
            <a:r>
              <a:rPr lang="en-US" altLang="ja-JP" sz="1400" dirty="0">
                <a:hlinkClick r:id="rId3"/>
              </a:rPr>
              <a:t>| IPA </a:t>
            </a:r>
            <a:r>
              <a:rPr lang="ja-JP" altLang="en-US" sz="1400" dirty="0">
                <a:hlinkClick r:id="rId3"/>
              </a:rPr>
              <a:t>独立行政法人 情報処理推進機構</a:t>
            </a:r>
            <a:endParaRPr lang="ja-JP" altLang="en-US" sz="1400" dirty="0"/>
          </a:p>
        </p:txBody>
      </p:sp>
    </p:spTree>
    <p:extLst>
      <p:ext uri="{BB962C8B-B14F-4D97-AF65-F5344CB8AC3E}">
        <p14:creationId xmlns:p14="http://schemas.microsoft.com/office/powerpoint/2010/main" val="3078723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820494"/>
            <a:ext cx="11163213" cy="1785104"/>
          </a:xfrm>
          <a:prstGeom prst="rect">
            <a:avLst/>
          </a:prstGeom>
          <a:noFill/>
        </p:spPr>
        <p:txBody>
          <a:bodyPr wrap="square" rtlCol="0">
            <a:spAutoFit/>
          </a:bodyPr>
          <a:lstStyle/>
          <a:p>
            <a:r>
              <a:rPr lang="ja-JP" altLang="en-US" sz="2400" b="1" dirty="0">
                <a:solidFill>
                  <a:srgbClr val="FF0000"/>
                </a:solidFill>
              </a:rPr>
              <a:t>オープンリレー（第三者中継）</a:t>
            </a:r>
            <a:endParaRPr lang="en-US" altLang="ja-JP" sz="2400" b="1" dirty="0">
              <a:solidFill>
                <a:srgbClr val="FF0000"/>
              </a:solidFill>
            </a:endParaRPr>
          </a:p>
          <a:p>
            <a:endParaRPr lang="en-US" altLang="ja-JP" sz="1200" dirty="0"/>
          </a:p>
          <a:p>
            <a:r>
              <a:rPr lang="ja-JP" altLang="en-US" sz="2400" dirty="0"/>
              <a:t>メール送信サーバ（</a:t>
            </a:r>
            <a:r>
              <a:rPr lang="en-US" altLang="ja-JP" sz="2400" dirty="0"/>
              <a:t>SMTP</a:t>
            </a:r>
            <a:r>
              <a:rPr lang="ja-JP" altLang="en-US" sz="2400" dirty="0"/>
              <a:t>サーバ）が、外部からの送信依頼を受け付けること。特に、何の制限も無く誰でも</a:t>
            </a:r>
            <a:r>
              <a:rPr lang="ja-JP" altLang="en-US" sz="2400" b="1" dirty="0"/>
              <a:t>自由にメールを送信できるよう開放している</a:t>
            </a:r>
            <a:r>
              <a:rPr lang="ja-JP" altLang="en-US" sz="2400" dirty="0"/>
              <a:t>状態。迷惑メールやウイルスメールの送信に悪用されるため好ましくないとされる。</a:t>
            </a:r>
            <a:endParaRPr lang="en-US" altLang="ja-JP" sz="2400" dirty="0"/>
          </a:p>
        </p:txBody>
      </p:sp>
      <p:pic>
        <p:nvPicPr>
          <p:cNvPr id="2" name="Picture 8">
            <a:extLst>
              <a:ext uri="{FF2B5EF4-FFF2-40B4-BE49-F238E27FC236}">
                <a16:creationId xmlns:a16="http://schemas.microsoft.com/office/drawing/2014/main" id="{3D60C127-D564-8F92-4673-8C1AE9C3171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3218" y="2925376"/>
            <a:ext cx="1698804" cy="1586089"/>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5812CD36-0056-5645-68BC-B5056D3C9ABC}"/>
              </a:ext>
            </a:extLst>
          </p:cNvPr>
          <p:cNvSpPr txBox="1"/>
          <p:nvPr/>
        </p:nvSpPr>
        <p:spPr>
          <a:xfrm>
            <a:off x="2448161" y="4411975"/>
            <a:ext cx="1928918" cy="646331"/>
          </a:xfrm>
          <a:prstGeom prst="rect">
            <a:avLst/>
          </a:prstGeom>
          <a:noFill/>
        </p:spPr>
        <p:txBody>
          <a:bodyPr wrap="square">
            <a:spAutoFit/>
          </a:bodyPr>
          <a:lstStyle/>
          <a:p>
            <a:pPr algn="ctr"/>
            <a:r>
              <a:rPr lang="ja-JP" altLang="en-US" b="1" dirty="0"/>
              <a:t>送信者</a:t>
            </a:r>
            <a:endParaRPr lang="en-US" altLang="ja-JP" b="1" dirty="0"/>
          </a:p>
          <a:p>
            <a:pPr algn="ctr"/>
            <a:r>
              <a:rPr lang="ja-JP" altLang="en-US" b="1" dirty="0"/>
              <a:t>メール</a:t>
            </a:r>
            <a:r>
              <a:rPr lang="ja-JP" altLang="en-US" sz="1800" b="1" dirty="0"/>
              <a:t>サーバ</a:t>
            </a:r>
            <a:endParaRPr lang="en-US" altLang="ja-JP" sz="1800" b="1" dirty="0"/>
          </a:p>
        </p:txBody>
      </p:sp>
      <p:pic>
        <p:nvPicPr>
          <p:cNvPr id="8194" name="Picture 2">
            <a:extLst>
              <a:ext uri="{FF2B5EF4-FFF2-40B4-BE49-F238E27FC236}">
                <a16:creationId xmlns:a16="http://schemas.microsoft.com/office/drawing/2014/main" id="{31053D63-FDE3-AF7C-73BE-454D57D7D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657" y="2995342"/>
            <a:ext cx="1042335" cy="1516123"/>
          </a:xfrm>
          <a:prstGeom prst="rect">
            <a:avLst/>
          </a:prstGeom>
          <a:noFill/>
          <a:extLst>
            <a:ext uri="{909E8E84-426E-40DD-AFC4-6F175D3DCCD1}">
              <a14:hiddenFill xmlns:a14="http://schemas.microsoft.com/office/drawing/2010/main">
                <a:solidFill>
                  <a:srgbClr val="FFFFFF"/>
                </a:solidFill>
              </a14:hiddenFill>
            </a:ext>
          </a:extLst>
        </p:spPr>
      </p:pic>
      <p:sp>
        <p:nvSpPr>
          <p:cNvPr id="5" name="矢印: 右 4">
            <a:extLst>
              <a:ext uri="{FF2B5EF4-FFF2-40B4-BE49-F238E27FC236}">
                <a16:creationId xmlns:a16="http://schemas.microsoft.com/office/drawing/2014/main" id="{99D24FA7-9309-6F8B-2915-5368DB52C05B}"/>
              </a:ext>
            </a:extLst>
          </p:cNvPr>
          <p:cNvSpPr/>
          <p:nvPr/>
        </p:nvSpPr>
        <p:spPr>
          <a:xfrm>
            <a:off x="1831717" y="3601004"/>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196" name="Picture 4">
            <a:extLst>
              <a:ext uri="{FF2B5EF4-FFF2-40B4-BE49-F238E27FC236}">
                <a16:creationId xmlns:a16="http://schemas.microsoft.com/office/drawing/2014/main" id="{6D159E93-5F7A-DFDB-5CA7-7AB5722DE3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9356" y="2886940"/>
            <a:ext cx="1014059" cy="1474995"/>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F9E1D6C5-39A6-1598-2407-B94C988C47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6325" y="2980910"/>
            <a:ext cx="564560" cy="564560"/>
          </a:xfrm>
          <a:prstGeom prst="rect">
            <a:avLst/>
          </a:prstGeom>
          <a:noFill/>
          <a:extLst>
            <a:ext uri="{909E8E84-426E-40DD-AFC4-6F175D3DCCD1}">
              <a14:hiddenFill xmlns:a14="http://schemas.microsoft.com/office/drawing/2010/main">
                <a:solidFill>
                  <a:srgbClr val="FFFFFF"/>
                </a:solidFill>
              </a14:hiddenFill>
            </a:ext>
          </a:extLst>
        </p:spPr>
      </p:pic>
      <p:sp>
        <p:nvSpPr>
          <p:cNvPr id="6" name="矢印: 右 5">
            <a:extLst>
              <a:ext uri="{FF2B5EF4-FFF2-40B4-BE49-F238E27FC236}">
                <a16:creationId xmlns:a16="http://schemas.microsoft.com/office/drawing/2014/main" id="{DE381085-428B-C43E-5AD0-C8A89FC0EB1B}"/>
              </a:ext>
            </a:extLst>
          </p:cNvPr>
          <p:cNvSpPr/>
          <p:nvPr/>
        </p:nvSpPr>
        <p:spPr>
          <a:xfrm>
            <a:off x="4386840" y="3612251"/>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7" name="Picture 6">
            <a:extLst>
              <a:ext uri="{FF2B5EF4-FFF2-40B4-BE49-F238E27FC236}">
                <a16:creationId xmlns:a16="http://schemas.microsoft.com/office/drawing/2014/main" id="{8E0A46F1-E6C8-63F0-0C2C-D233EEC5252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448" y="2992157"/>
            <a:ext cx="564560" cy="5645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a:extLst>
              <a:ext uri="{FF2B5EF4-FFF2-40B4-BE49-F238E27FC236}">
                <a16:creationId xmlns:a16="http://schemas.microsoft.com/office/drawing/2014/main" id="{FD7FA88C-87C6-B016-2720-4AA6C52BA3AB}"/>
              </a:ext>
            </a:extLst>
          </p:cNvPr>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5264442" y="2936980"/>
            <a:ext cx="1698804" cy="1586089"/>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38EA809-EC80-4483-11CA-18352203D7D1}"/>
              </a:ext>
            </a:extLst>
          </p:cNvPr>
          <p:cNvSpPr txBox="1"/>
          <p:nvPr/>
        </p:nvSpPr>
        <p:spPr>
          <a:xfrm>
            <a:off x="5149385" y="4423579"/>
            <a:ext cx="1928918" cy="646331"/>
          </a:xfrm>
          <a:prstGeom prst="rect">
            <a:avLst/>
          </a:prstGeom>
          <a:noFill/>
        </p:spPr>
        <p:txBody>
          <a:bodyPr wrap="square">
            <a:spAutoFit/>
          </a:bodyPr>
          <a:lstStyle/>
          <a:p>
            <a:pPr algn="ctr"/>
            <a:r>
              <a:rPr lang="ja-JP" altLang="en-US" b="1" dirty="0">
                <a:solidFill>
                  <a:srgbClr val="0070C0"/>
                </a:solidFill>
              </a:rPr>
              <a:t>メール中継</a:t>
            </a:r>
            <a:endParaRPr lang="en-US" altLang="ja-JP" b="1" dirty="0">
              <a:solidFill>
                <a:srgbClr val="0070C0"/>
              </a:solidFill>
            </a:endParaRPr>
          </a:p>
          <a:p>
            <a:pPr algn="ctr"/>
            <a:r>
              <a:rPr lang="ja-JP" altLang="en-US" sz="1800" b="1" dirty="0">
                <a:solidFill>
                  <a:srgbClr val="0070C0"/>
                </a:solidFill>
              </a:rPr>
              <a:t>サーバ</a:t>
            </a:r>
            <a:endParaRPr lang="en-US" altLang="ja-JP" sz="1800" b="1" dirty="0">
              <a:solidFill>
                <a:srgbClr val="0070C0"/>
              </a:solidFill>
            </a:endParaRPr>
          </a:p>
        </p:txBody>
      </p:sp>
      <p:pic>
        <p:nvPicPr>
          <p:cNvPr id="10" name="Picture 8">
            <a:extLst>
              <a:ext uri="{FF2B5EF4-FFF2-40B4-BE49-F238E27FC236}">
                <a16:creationId xmlns:a16="http://schemas.microsoft.com/office/drawing/2014/main" id="{A72E562E-F05A-6C80-CCE7-DC1D223804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7637" y="2925376"/>
            <a:ext cx="1698804" cy="158608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587C4229-9431-07D2-C9E0-8AB81036F5CD}"/>
              </a:ext>
            </a:extLst>
          </p:cNvPr>
          <p:cNvSpPr txBox="1"/>
          <p:nvPr/>
        </p:nvSpPr>
        <p:spPr>
          <a:xfrm>
            <a:off x="7642580" y="4411975"/>
            <a:ext cx="1928918" cy="646331"/>
          </a:xfrm>
          <a:prstGeom prst="rect">
            <a:avLst/>
          </a:prstGeom>
          <a:noFill/>
        </p:spPr>
        <p:txBody>
          <a:bodyPr wrap="square">
            <a:spAutoFit/>
          </a:bodyPr>
          <a:lstStyle/>
          <a:p>
            <a:pPr algn="ctr"/>
            <a:r>
              <a:rPr lang="ja-JP" altLang="en-US" b="1" dirty="0"/>
              <a:t>受信者</a:t>
            </a:r>
            <a:endParaRPr lang="en-US" altLang="ja-JP" b="1" dirty="0"/>
          </a:p>
          <a:p>
            <a:pPr algn="ctr"/>
            <a:r>
              <a:rPr lang="ja-JP" altLang="en-US" b="1" dirty="0"/>
              <a:t>メール</a:t>
            </a:r>
            <a:r>
              <a:rPr lang="ja-JP" altLang="en-US" sz="1800" b="1" dirty="0"/>
              <a:t>サーバ</a:t>
            </a:r>
            <a:endParaRPr lang="en-US" altLang="ja-JP" sz="1800" b="1" dirty="0"/>
          </a:p>
        </p:txBody>
      </p:sp>
      <p:sp>
        <p:nvSpPr>
          <p:cNvPr id="12" name="矢印: 右 11">
            <a:extLst>
              <a:ext uri="{FF2B5EF4-FFF2-40B4-BE49-F238E27FC236}">
                <a16:creationId xmlns:a16="http://schemas.microsoft.com/office/drawing/2014/main" id="{B0E00FEA-2ED0-6DBD-FE55-9C7BA1B23BAC}"/>
              </a:ext>
            </a:extLst>
          </p:cNvPr>
          <p:cNvSpPr/>
          <p:nvPr/>
        </p:nvSpPr>
        <p:spPr>
          <a:xfrm>
            <a:off x="7026136" y="3601004"/>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3" name="Picture 6">
            <a:extLst>
              <a:ext uri="{FF2B5EF4-FFF2-40B4-BE49-F238E27FC236}">
                <a16:creationId xmlns:a16="http://schemas.microsoft.com/office/drawing/2014/main" id="{635A1C24-9C68-A1BF-7D05-A115BFB5AB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10744" y="2980910"/>
            <a:ext cx="564560" cy="564560"/>
          </a:xfrm>
          <a:prstGeom prst="rect">
            <a:avLst/>
          </a:prstGeom>
          <a:noFill/>
          <a:extLst>
            <a:ext uri="{909E8E84-426E-40DD-AFC4-6F175D3DCCD1}">
              <a14:hiddenFill xmlns:a14="http://schemas.microsoft.com/office/drawing/2010/main">
                <a:solidFill>
                  <a:srgbClr val="FFFFFF"/>
                </a:solidFill>
              </a14:hiddenFill>
            </a:ext>
          </a:extLst>
        </p:spPr>
      </p:pic>
      <p:sp>
        <p:nvSpPr>
          <p:cNvPr id="14" name="矢印: 右 13">
            <a:extLst>
              <a:ext uri="{FF2B5EF4-FFF2-40B4-BE49-F238E27FC236}">
                <a16:creationId xmlns:a16="http://schemas.microsoft.com/office/drawing/2014/main" id="{1A9B9DA5-AB2F-DAE2-15CE-AB369CCBECD6}"/>
              </a:ext>
            </a:extLst>
          </p:cNvPr>
          <p:cNvSpPr/>
          <p:nvPr/>
        </p:nvSpPr>
        <p:spPr>
          <a:xfrm>
            <a:off x="9590762" y="3528735"/>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5" name="Picture 6">
            <a:extLst>
              <a:ext uri="{FF2B5EF4-FFF2-40B4-BE49-F238E27FC236}">
                <a16:creationId xmlns:a16="http://schemas.microsoft.com/office/drawing/2014/main" id="{E37997B1-A725-958D-BCA7-B1FBD9F4C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5370" y="2908641"/>
            <a:ext cx="564560" cy="56456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a:extLst>
              <a:ext uri="{FF2B5EF4-FFF2-40B4-BE49-F238E27FC236}">
                <a16:creationId xmlns:a16="http://schemas.microsoft.com/office/drawing/2014/main" id="{AD6B4FA2-79A7-615D-EF11-0AFEA8C3CA8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0215" y="4978396"/>
            <a:ext cx="782438" cy="1029587"/>
          </a:xfrm>
          <a:prstGeom prst="rect">
            <a:avLst/>
          </a:prstGeom>
          <a:noFill/>
          <a:extLst>
            <a:ext uri="{909E8E84-426E-40DD-AFC4-6F175D3DCCD1}">
              <a14:hiddenFill xmlns:a14="http://schemas.microsoft.com/office/drawing/2010/main">
                <a:solidFill>
                  <a:srgbClr val="FFFFFF"/>
                </a:solidFill>
              </a14:hiddenFill>
            </a:ext>
          </a:extLst>
        </p:spPr>
      </p:pic>
      <p:sp>
        <p:nvSpPr>
          <p:cNvPr id="17" name="矢印: 右 16">
            <a:extLst>
              <a:ext uri="{FF2B5EF4-FFF2-40B4-BE49-F238E27FC236}">
                <a16:creationId xmlns:a16="http://schemas.microsoft.com/office/drawing/2014/main" id="{3C3530D3-24CC-9ABE-4239-4A31CA135721}"/>
              </a:ext>
            </a:extLst>
          </p:cNvPr>
          <p:cNvSpPr/>
          <p:nvPr/>
        </p:nvSpPr>
        <p:spPr>
          <a:xfrm rot="19722901">
            <a:off x="1892508" y="4983892"/>
            <a:ext cx="733777"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200" name="Picture 8">
            <a:extLst>
              <a:ext uri="{FF2B5EF4-FFF2-40B4-BE49-F238E27FC236}">
                <a16:creationId xmlns:a16="http://schemas.microsoft.com/office/drawing/2014/main" id="{EC35E740-5435-3833-7F10-53227F7F68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0157" y="4198654"/>
            <a:ext cx="716896" cy="72056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0F775228-B3C2-1EE9-A1AB-7BFB7D1106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08099" y="4074185"/>
            <a:ext cx="716896" cy="7205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8">
            <a:extLst>
              <a:ext uri="{FF2B5EF4-FFF2-40B4-BE49-F238E27FC236}">
                <a16:creationId xmlns:a16="http://schemas.microsoft.com/office/drawing/2014/main" id="{205BD477-BB1B-0E08-8B49-0216FE7C686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01993" y="4063296"/>
            <a:ext cx="716896" cy="72056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8">
            <a:extLst>
              <a:ext uri="{FF2B5EF4-FFF2-40B4-BE49-F238E27FC236}">
                <a16:creationId xmlns:a16="http://schemas.microsoft.com/office/drawing/2014/main" id="{6BA29ACC-35FA-4B8A-FA4B-D5F1E417957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71497" y="4038256"/>
            <a:ext cx="716896" cy="720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9762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560847"/>
            <a:ext cx="11163213" cy="2523768"/>
          </a:xfrm>
          <a:prstGeom prst="rect">
            <a:avLst/>
          </a:prstGeom>
          <a:noFill/>
        </p:spPr>
        <p:txBody>
          <a:bodyPr wrap="square" rtlCol="0">
            <a:spAutoFit/>
          </a:bodyPr>
          <a:lstStyle/>
          <a:p>
            <a:r>
              <a:rPr lang="en-US" altLang="ja-JP" sz="2400" b="1" dirty="0">
                <a:solidFill>
                  <a:srgbClr val="FF0000"/>
                </a:solidFill>
              </a:rPr>
              <a:t>RaaS</a:t>
            </a:r>
            <a:r>
              <a:rPr lang="ja-JP" altLang="en-US" sz="2400" b="1" dirty="0">
                <a:solidFill>
                  <a:srgbClr val="FF0000"/>
                </a:solidFill>
              </a:rPr>
              <a:t>（</a:t>
            </a:r>
            <a:r>
              <a:rPr lang="en-US" altLang="ja-JP" sz="2400" b="1" dirty="0">
                <a:solidFill>
                  <a:srgbClr val="FF0000"/>
                </a:solidFill>
              </a:rPr>
              <a:t>Ransomware as a Service</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ランサムウェア本体や身代金要求のためのインフラなどランサムウェア攻撃に必要な一式を「</a:t>
            </a:r>
            <a:r>
              <a:rPr lang="ja-JP" altLang="en-US" sz="2400" b="1" dirty="0"/>
              <a:t>サービス</a:t>
            </a:r>
            <a:r>
              <a:rPr lang="ja-JP" altLang="en-US" sz="2400" dirty="0"/>
              <a:t>」として提供するものであり、サイバー犯罪のビジネスモデルの</a:t>
            </a:r>
            <a:r>
              <a:rPr lang="en-US" altLang="ja-JP" sz="2400" dirty="0"/>
              <a:t>1</a:t>
            </a:r>
            <a:r>
              <a:rPr lang="ja-JP" altLang="en-US" sz="2400" dirty="0"/>
              <a:t>つである。</a:t>
            </a:r>
            <a:r>
              <a:rPr lang="en-US" altLang="ja-JP" sz="2400" dirty="0"/>
              <a:t>RaaS</a:t>
            </a:r>
            <a:r>
              <a:rPr lang="ja-JP" altLang="en-US" sz="2400" dirty="0"/>
              <a:t>が登場したことで、</a:t>
            </a:r>
            <a:r>
              <a:rPr lang="ja-JP" altLang="en-US" sz="2400" b="1" dirty="0"/>
              <a:t>技術的な知識を持たないサイバー攻撃者</a:t>
            </a:r>
            <a:r>
              <a:rPr lang="ja-JP" altLang="en-US" sz="2400" dirty="0"/>
              <a:t>でも自分たちが狙う対象に対して容易にランサムウェア攻撃を仕掛けることが可能になった。</a:t>
            </a:r>
            <a:endParaRPr lang="en-US" altLang="ja-JP" sz="2400" dirty="0"/>
          </a:p>
        </p:txBody>
      </p:sp>
      <p:pic>
        <p:nvPicPr>
          <p:cNvPr id="10242" name="Picture 2">
            <a:extLst>
              <a:ext uri="{FF2B5EF4-FFF2-40B4-BE49-F238E27FC236}">
                <a16:creationId xmlns:a16="http://schemas.microsoft.com/office/drawing/2014/main" id="{3DB6F94E-D352-91C9-2B43-09215564B2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852" y="3084615"/>
            <a:ext cx="2515658" cy="2352303"/>
          </a:xfrm>
          <a:prstGeom prst="rect">
            <a:avLst/>
          </a:prstGeom>
          <a:noFill/>
          <a:extLst>
            <a:ext uri="{909E8E84-426E-40DD-AFC4-6F175D3DCCD1}">
              <a14:hiddenFill xmlns:a14="http://schemas.microsoft.com/office/drawing/2010/main">
                <a:solidFill>
                  <a:srgbClr val="FFFFFF"/>
                </a:solidFill>
              </a14:hiddenFill>
            </a:ext>
          </a:extLst>
        </p:spPr>
      </p:pic>
      <p:sp>
        <p:nvSpPr>
          <p:cNvPr id="21" name="矢印: 右 20">
            <a:extLst>
              <a:ext uri="{FF2B5EF4-FFF2-40B4-BE49-F238E27FC236}">
                <a16:creationId xmlns:a16="http://schemas.microsoft.com/office/drawing/2014/main" id="{9CA5D820-A4E9-BFEB-44FC-792885671870}"/>
              </a:ext>
            </a:extLst>
          </p:cNvPr>
          <p:cNvSpPr/>
          <p:nvPr/>
        </p:nvSpPr>
        <p:spPr>
          <a:xfrm>
            <a:off x="4089493" y="3798855"/>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2" name="Picture 2">
            <a:extLst>
              <a:ext uri="{FF2B5EF4-FFF2-40B4-BE49-F238E27FC236}">
                <a16:creationId xmlns:a16="http://schemas.microsoft.com/office/drawing/2014/main" id="{631D2B51-2B58-4DD4-875E-5942148A11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4588" y="3391755"/>
            <a:ext cx="1320269" cy="173730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a:extLst>
              <a:ext uri="{FF2B5EF4-FFF2-40B4-BE49-F238E27FC236}">
                <a16:creationId xmlns:a16="http://schemas.microsoft.com/office/drawing/2014/main" id="{07DE5005-0033-4938-5040-E668C02A92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75199" y="3349916"/>
            <a:ext cx="1688638" cy="1579213"/>
          </a:xfrm>
          <a:prstGeom prst="rect">
            <a:avLst/>
          </a:prstGeom>
          <a:noFill/>
          <a:extLst>
            <a:ext uri="{909E8E84-426E-40DD-AFC4-6F175D3DCCD1}">
              <a14:hiddenFill xmlns:a14="http://schemas.microsoft.com/office/drawing/2010/main">
                <a:solidFill>
                  <a:srgbClr val="FFFFFF"/>
                </a:solidFill>
              </a14:hiddenFill>
            </a:ext>
          </a:extLst>
        </p:spPr>
      </p:pic>
      <p:sp>
        <p:nvSpPr>
          <p:cNvPr id="25" name="テキスト ボックス 24">
            <a:extLst>
              <a:ext uri="{FF2B5EF4-FFF2-40B4-BE49-F238E27FC236}">
                <a16:creationId xmlns:a16="http://schemas.microsoft.com/office/drawing/2014/main" id="{A3B6DD9A-B564-8816-624C-72626D70388A}"/>
              </a:ext>
            </a:extLst>
          </p:cNvPr>
          <p:cNvSpPr txBox="1"/>
          <p:nvPr/>
        </p:nvSpPr>
        <p:spPr>
          <a:xfrm>
            <a:off x="8855059" y="5044248"/>
            <a:ext cx="1928918" cy="369332"/>
          </a:xfrm>
          <a:prstGeom prst="rect">
            <a:avLst/>
          </a:prstGeom>
          <a:noFill/>
        </p:spPr>
        <p:txBody>
          <a:bodyPr wrap="square">
            <a:spAutoFit/>
          </a:bodyPr>
          <a:lstStyle/>
          <a:p>
            <a:pPr algn="ctr"/>
            <a:r>
              <a:rPr lang="ja-JP" altLang="en-US" sz="1800" b="1" dirty="0"/>
              <a:t>被害者</a:t>
            </a:r>
            <a:endParaRPr lang="en-US" altLang="ja-JP" sz="1800" b="1" dirty="0"/>
          </a:p>
        </p:txBody>
      </p:sp>
      <p:sp>
        <p:nvSpPr>
          <p:cNvPr id="26" name="テキスト ボックス 25">
            <a:extLst>
              <a:ext uri="{FF2B5EF4-FFF2-40B4-BE49-F238E27FC236}">
                <a16:creationId xmlns:a16="http://schemas.microsoft.com/office/drawing/2014/main" id="{A0729041-1535-3B42-B617-6828AB909EFD}"/>
              </a:ext>
            </a:extLst>
          </p:cNvPr>
          <p:cNvSpPr txBox="1"/>
          <p:nvPr/>
        </p:nvSpPr>
        <p:spPr>
          <a:xfrm>
            <a:off x="1695256" y="5184765"/>
            <a:ext cx="1928918" cy="369332"/>
          </a:xfrm>
          <a:prstGeom prst="rect">
            <a:avLst/>
          </a:prstGeom>
          <a:noFill/>
        </p:spPr>
        <p:txBody>
          <a:bodyPr wrap="square">
            <a:spAutoFit/>
          </a:bodyPr>
          <a:lstStyle/>
          <a:p>
            <a:pPr algn="ctr"/>
            <a:r>
              <a:rPr lang="ja-JP" altLang="en-US" sz="1800" b="1" dirty="0"/>
              <a:t>開発者・販売者</a:t>
            </a:r>
            <a:endParaRPr lang="en-US" altLang="ja-JP" sz="1800" b="1" dirty="0"/>
          </a:p>
        </p:txBody>
      </p:sp>
      <p:sp>
        <p:nvSpPr>
          <p:cNvPr id="27" name="テキスト ボックス 26">
            <a:extLst>
              <a:ext uri="{FF2B5EF4-FFF2-40B4-BE49-F238E27FC236}">
                <a16:creationId xmlns:a16="http://schemas.microsoft.com/office/drawing/2014/main" id="{42B9275B-B817-A64D-B791-50D16AB3CC6B}"/>
              </a:ext>
            </a:extLst>
          </p:cNvPr>
          <p:cNvSpPr txBox="1"/>
          <p:nvPr/>
        </p:nvSpPr>
        <p:spPr>
          <a:xfrm>
            <a:off x="5447895" y="5150369"/>
            <a:ext cx="1928918" cy="369332"/>
          </a:xfrm>
          <a:prstGeom prst="rect">
            <a:avLst/>
          </a:prstGeom>
          <a:noFill/>
        </p:spPr>
        <p:txBody>
          <a:bodyPr wrap="square">
            <a:spAutoFit/>
          </a:bodyPr>
          <a:lstStyle/>
          <a:p>
            <a:pPr algn="ctr"/>
            <a:r>
              <a:rPr lang="ja-JP" altLang="en-US" sz="1800" b="1" dirty="0"/>
              <a:t>攻撃者</a:t>
            </a:r>
            <a:endParaRPr lang="en-US" altLang="ja-JP" sz="1800" b="1" dirty="0"/>
          </a:p>
        </p:txBody>
      </p:sp>
      <p:sp>
        <p:nvSpPr>
          <p:cNvPr id="28" name="テキスト ボックス 27">
            <a:extLst>
              <a:ext uri="{FF2B5EF4-FFF2-40B4-BE49-F238E27FC236}">
                <a16:creationId xmlns:a16="http://schemas.microsoft.com/office/drawing/2014/main" id="{42F678E3-D1E6-6812-B578-7E00EB4293A2}"/>
              </a:ext>
            </a:extLst>
          </p:cNvPr>
          <p:cNvSpPr txBox="1"/>
          <p:nvPr/>
        </p:nvSpPr>
        <p:spPr>
          <a:xfrm>
            <a:off x="3654971" y="3152074"/>
            <a:ext cx="2254156" cy="646331"/>
          </a:xfrm>
          <a:prstGeom prst="rect">
            <a:avLst/>
          </a:prstGeom>
          <a:noFill/>
        </p:spPr>
        <p:txBody>
          <a:bodyPr wrap="square">
            <a:spAutoFit/>
          </a:bodyPr>
          <a:lstStyle/>
          <a:p>
            <a:pPr algn="ctr"/>
            <a:r>
              <a:rPr lang="ja-JP" altLang="en-US" b="1" dirty="0">
                <a:solidFill>
                  <a:srgbClr val="0070C0"/>
                </a:solidFill>
              </a:rPr>
              <a:t>①ランサムウェア</a:t>
            </a:r>
            <a:endParaRPr lang="en-US" altLang="ja-JP" b="1" dirty="0">
              <a:solidFill>
                <a:srgbClr val="0070C0"/>
              </a:solidFill>
            </a:endParaRPr>
          </a:p>
          <a:p>
            <a:pPr algn="ctr"/>
            <a:r>
              <a:rPr lang="ja-JP" altLang="en-US" sz="1800" b="1" dirty="0">
                <a:solidFill>
                  <a:srgbClr val="0070C0"/>
                </a:solidFill>
              </a:rPr>
              <a:t>を販売</a:t>
            </a:r>
            <a:endParaRPr lang="en-US" altLang="ja-JP" sz="1800" b="1" dirty="0">
              <a:solidFill>
                <a:srgbClr val="0070C0"/>
              </a:solidFill>
            </a:endParaRPr>
          </a:p>
        </p:txBody>
      </p:sp>
      <p:sp>
        <p:nvSpPr>
          <p:cNvPr id="29" name="矢印: 右 28">
            <a:extLst>
              <a:ext uri="{FF2B5EF4-FFF2-40B4-BE49-F238E27FC236}">
                <a16:creationId xmlns:a16="http://schemas.microsoft.com/office/drawing/2014/main" id="{3C7330B6-ECBE-1883-27DB-AE66C6A93704}"/>
              </a:ext>
            </a:extLst>
          </p:cNvPr>
          <p:cNvSpPr/>
          <p:nvPr/>
        </p:nvSpPr>
        <p:spPr>
          <a:xfrm>
            <a:off x="7088618" y="4057566"/>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ボックス 29">
            <a:extLst>
              <a:ext uri="{FF2B5EF4-FFF2-40B4-BE49-F238E27FC236}">
                <a16:creationId xmlns:a16="http://schemas.microsoft.com/office/drawing/2014/main" id="{1B0F3702-BD72-CB0B-7194-E07B6CF1DF09}"/>
              </a:ext>
            </a:extLst>
          </p:cNvPr>
          <p:cNvSpPr txBox="1"/>
          <p:nvPr/>
        </p:nvSpPr>
        <p:spPr>
          <a:xfrm>
            <a:off x="7191137" y="3770191"/>
            <a:ext cx="1200128" cy="369332"/>
          </a:xfrm>
          <a:prstGeom prst="rect">
            <a:avLst/>
          </a:prstGeom>
          <a:noFill/>
        </p:spPr>
        <p:txBody>
          <a:bodyPr wrap="square">
            <a:spAutoFit/>
          </a:bodyPr>
          <a:lstStyle/>
          <a:p>
            <a:pPr algn="ctr"/>
            <a:r>
              <a:rPr lang="ja-JP" altLang="en-US" b="1" dirty="0">
                <a:solidFill>
                  <a:srgbClr val="0070C0"/>
                </a:solidFill>
              </a:rPr>
              <a:t>②攻撃</a:t>
            </a:r>
            <a:endParaRPr lang="en-US" altLang="ja-JP" sz="1800" b="1" dirty="0">
              <a:solidFill>
                <a:srgbClr val="0070C0"/>
              </a:solidFill>
            </a:endParaRPr>
          </a:p>
        </p:txBody>
      </p:sp>
      <p:sp>
        <p:nvSpPr>
          <p:cNvPr id="31" name="テキスト ボックス 30">
            <a:extLst>
              <a:ext uri="{FF2B5EF4-FFF2-40B4-BE49-F238E27FC236}">
                <a16:creationId xmlns:a16="http://schemas.microsoft.com/office/drawing/2014/main" id="{B03B174A-A789-C869-4F29-852DD97DA4D9}"/>
              </a:ext>
            </a:extLst>
          </p:cNvPr>
          <p:cNvSpPr txBox="1"/>
          <p:nvPr/>
        </p:nvSpPr>
        <p:spPr>
          <a:xfrm>
            <a:off x="3681656" y="4907766"/>
            <a:ext cx="2108195" cy="646331"/>
          </a:xfrm>
          <a:prstGeom prst="rect">
            <a:avLst/>
          </a:prstGeom>
          <a:noFill/>
        </p:spPr>
        <p:txBody>
          <a:bodyPr wrap="square">
            <a:spAutoFit/>
          </a:bodyPr>
          <a:lstStyle/>
          <a:p>
            <a:pPr algn="ctr"/>
            <a:r>
              <a:rPr lang="ja-JP" altLang="en-US" b="1" dirty="0">
                <a:solidFill>
                  <a:srgbClr val="0070C0"/>
                </a:solidFill>
              </a:rPr>
              <a:t>④攻撃者に報酬を</a:t>
            </a:r>
            <a:endParaRPr lang="en-US" altLang="ja-JP" b="1" dirty="0">
              <a:solidFill>
                <a:srgbClr val="0070C0"/>
              </a:solidFill>
            </a:endParaRPr>
          </a:p>
          <a:p>
            <a:pPr algn="ctr"/>
            <a:r>
              <a:rPr lang="ja-JP" altLang="en-US" sz="1800" b="1" dirty="0">
                <a:solidFill>
                  <a:srgbClr val="0070C0"/>
                </a:solidFill>
              </a:rPr>
              <a:t>分配する</a:t>
            </a:r>
            <a:endParaRPr lang="en-US" altLang="ja-JP" sz="1800" b="1" dirty="0">
              <a:solidFill>
                <a:srgbClr val="0070C0"/>
              </a:solidFill>
            </a:endParaRPr>
          </a:p>
        </p:txBody>
      </p:sp>
      <p:sp>
        <p:nvSpPr>
          <p:cNvPr id="8192" name="矢印: 右 8191">
            <a:extLst>
              <a:ext uri="{FF2B5EF4-FFF2-40B4-BE49-F238E27FC236}">
                <a16:creationId xmlns:a16="http://schemas.microsoft.com/office/drawing/2014/main" id="{29E02884-C783-DF99-04DF-A180ED2B76AF}"/>
              </a:ext>
            </a:extLst>
          </p:cNvPr>
          <p:cNvSpPr/>
          <p:nvPr/>
        </p:nvSpPr>
        <p:spPr>
          <a:xfrm>
            <a:off x="4089493" y="4384067"/>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93" name="矢印: 上カーブ 8192">
            <a:extLst>
              <a:ext uri="{FF2B5EF4-FFF2-40B4-BE49-F238E27FC236}">
                <a16:creationId xmlns:a16="http://schemas.microsoft.com/office/drawing/2014/main" id="{E4F3E017-D3CC-06CA-D283-5A91E5254B15}"/>
              </a:ext>
            </a:extLst>
          </p:cNvPr>
          <p:cNvSpPr/>
          <p:nvPr/>
        </p:nvSpPr>
        <p:spPr>
          <a:xfrm flipH="1">
            <a:off x="2596444" y="5541012"/>
            <a:ext cx="7315200" cy="823747"/>
          </a:xfrm>
          <a:prstGeom prst="curved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8195" name="テキスト ボックス 8194">
            <a:extLst>
              <a:ext uri="{FF2B5EF4-FFF2-40B4-BE49-F238E27FC236}">
                <a16:creationId xmlns:a16="http://schemas.microsoft.com/office/drawing/2014/main" id="{F314FDF6-C7C6-2591-DFD2-53D502DE407E}"/>
              </a:ext>
            </a:extLst>
          </p:cNvPr>
          <p:cNvSpPr txBox="1"/>
          <p:nvPr/>
        </p:nvSpPr>
        <p:spPr>
          <a:xfrm>
            <a:off x="5082942" y="5911722"/>
            <a:ext cx="2108195" cy="369332"/>
          </a:xfrm>
          <a:prstGeom prst="rect">
            <a:avLst/>
          </a:prstGeom>
          <a:noFill/>
        </p:spPr>
        <p:txBody>
          <a:bodyPr wrap="square">
            <a:spAutoFit/>
          </a:bodyPr>
          <a:lstStyle/>
          <a:p>
            <a:pPr algn="ctr"/>
            <a:r>
              <a:rPr lang="ja-JP" altLang="en-US" b="1" dirty="0">
                <a:solidFill>
                  <a:srgbClr val="0070C0"/>
                </a:solidFill>
              </a:rPr>
              <a:t>③身代金を払う</a:t>
            </a:r>
            <a:endParaRPr lang="en-US" altLang="ja-JP" sz="1800" b="1" dirty="0">
              <a:solidFill>
                <a:srgbClr val="0070C0"/>
              </a:solidFill>
            </a:endParaRPr>
          </a:p>
        </p:txBody>
      </p:sp>
    </p:spTree>
    <p:extLst>
      <p:ext uri="{BB962C8B-B14F-4D97-AF65-F5344CB8AC3E}">
        <p14:creationId xmlns:p14="http://schemas.microsoft.com/office/powerpoint/2010/main" val="1172157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560847"/>
            <a:ext cx="11163213" cy="2893100"/>
          </a:xfrm>
          <a:prstGeom prst="rect">
            <a:avLst/>
          </a:prstGeom>
          <a:noFill/>
        </p:spPr>
        <p:txBody>
          <a:bodyPr wrap="square" rtlCol="0">
            <a:spAutoFit/>
          </a:bodyPr>
          <a:lstStyle/>
          <a:p>
            <a:r>
              <a:rPr lang="ja-JP" altLang="en-US" sz="2400" b="1" dirty="0">
                <a:solidFill>
                  <a:srgbClr val="FF0000"/>
                </a:solidFill>
              </a:rPr>
              <a:t>ラテラルムーブメント</a:t>
            </a:r>
            <a:endParaRPr lang="en-US" altLang="ja-JP" sz="2400" b="1" dirty="0">
              <a:solidFill>
                <a:srgbClr val="FF0000"/>
              </a:solidFill>
            </a:endParaRPr>
          </a:p>
          <a:p>
            <a:endParaRPr lang="en-US" altLang="ja-JP" sz="1200" dirty="0"/>
          </a:p>
          <a:p>
            <a:r>
              <a:rPr lang="ja-JP" altLang="en-US" sz="2400" dirty="0"/>
              <a:t>外部の攻撃者やマルウェアが企業の内部ネットワークの侵入に成功した後、ネットワーク内を横移動し侵害範囲を拡大していく攻撃手法のこと。ラテラルムーブメントが成功すると侵害範囲が拡大するだけでなく、より重要なシステムや機密性の高いデータが狙われてしまう。また、攻撃者は一般的なセキュリティ対策を潜り抜けるように攻撃を進めるため、攻撃の進行を検知しにくく、判明した時には既に大きな被害が生じている場合がある。</a:t>
            </a:r>
            <a:endParaRPr lang="en-US" altLang="ja-JP" sz="2400" dirty="0"/>
          </a:p>
        </p:txBody>
      </p:sp>
      <p:pic>
        <p:nvPicPr>
          <p:cNvPr id="2" name="Picture 2">
            <a:extLst>
              <a:ext uri="{FF2B5EF4-FFF2-40B4-BE49-F238E27FC236}">
                <a16:creationId xmlns:a16="http://schemas.microsoft.com/office/drawing/2014/main" id="{9DF95F50-292B-612B-425A-708D1095D93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864" y="3668889"/>
            <a:ext cx="1075344" cy="141501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13AC6F0C-022E-D37B-3E1C-0FDC7FE832CD}"/>
              </a:ext>
            </a:extLst>
          </p:cNvPr>
          <p:cNvSpPr txBox="1"/>
          <p:nvPr/>
        </p:nvSpPr>
        <p:spPr>
          <a:xfrm>
            <a:off x="548259" y="5083903"/>
            <a:ext cx="1928918" cy="369332"/>
          </a:xfrm>
          <a:prstGeom prst="rect">
            <a:avLst/>
          </a:prstGeom>
          <a:noFill/>
        </p:spPr>
        <p:txBody>
          <a:bodyPr wrap="square">
            <a:spAutoFit/>
          </a:bodyPr>
          <a:lstStyle/>
          <a:p>
            <a:pPr algn="ctr"/>
            <a:r>
              <a:rPr lang="ja-JP" altLang="en-US" sz="1800" b="1" dirty="0"/>
              <a:t>攻撃者</a:t>
            </a:r>
            <a:endParaRPr lang="en-US" altLang="ja-JP" sz="1800" b="1" dirty="0"/>
          </a:p>
        </p:txBody>
      </p:sp>
      <p:sp>
        <p:nvSpPr>
          <p:cNvPr id="5" name="矢印: 右 4">
            <a:extLst>
              <a:ext uri="{FF2B5EF4-FFF2-40B4-BE49-F238E27FC236}">
                <a16:creationId xmlns:a16="http://schemas.microsoft.com/office/drawing/2014/main" id="{38B4EC73-EAB5-E102-E833-68457BD2727F}"/>
              </a:ext>
            </a:extLst>
          </p:cNvPr>
          <p:cNvSpPr/>
          <p:nvPr/>
        </p:nvSpPr>
        <p:spPr>
          <a:xfrm>
            <a:off x="2188982" y="4316884"/>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a:extLst>
              <a:ext uri="{FF2B5EF4-FFF2-40B4-BE49-F238E27FC236}">
                <a16:creationId xmlns:a16="http://schemas.microsoft.com/office/drawing/2014/main" id="{BDB38D4C-567A-5230-CB47-A5601C8C7C45}"/>
              </a:ext>
            </a:extLst>
          </p:cNvPr>
          <p:cNvSpPr txBox="1"/>
          <p:nvPr/>
        </p:nvSpPr>
        <p:spPr>
          <a:xfrm>
            <a:off x="2291501" y="4029509"/>
            <a:ext cx="1200128" cy="369332"/>
          </a:xfrm>
          <a:prstGeom prst="rect">
            <a:avLst/>
          </a:prstGeom>
          <a:noFill/>
        </p:spPr>
        <p:txBody>
          <a:bodyPr wrap="square">
            <a:spAutoFit/>
          </a:bodyPr>
          <a:lstStyle/>
          <a:p>
            <a:pPr algn="ctr"/>
            <a:r>
              <a:rPr lang="ja-JP" altLang="en-US" b="1" dirty="0">
                <a:solidFill>
                  <a:srgbClr val="0070C0"/>
                </a:solidFill>
              </a:rPr>
              <a:t>垂直移動</a:t>
            </a:r>
            <a:endParaRPr lang="en-US" altLang="ja-JP" sz="1800" b="1" dirty="0">
              <a:solidFill>
                <a:srgbClr val="0070C0"/>
              </a:solidFill>
            </a:endParaRPr>
          </a:p>
        </p:txBody>
      </p:sp>
      <p:pic>
        <p:nvPicPr>
          <p:cNvPr id="11266" name="Picture 2">
            <a:extLst>
              <a:ext uri="{FF2B5EF4-FFF2-40B4-BE49-F238E27FC236}">
                <a16:creationId xmlns:a16="http://schemas.microsoft.com/office/drawing/2014/main" id="{2973FF80-F756-AB55-37F3-408A007983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7959" y="3896111"/>
            <a:ext cx="1202633" cy="1122976"/>
          </a:xfrm>
          <a:prstGeom prst="rect">
            <a:avLst/>
          </a:prstGeom>
          <a:noFill/>
          <a:extLst>
            <a:ext uri="{909E8E84-426E-40DD-AFC4-6F175D3DCCD1}">
              <a14:hiddenFill xmlns:a14="http://schemas.microsoft.com/office/drawing/2010/main">
                <a:solidFill>
                  <a:srgbClr val="FFFFFF"/>
                </a:solidFill>
              </a14:hiddenFill>
            </a:ext>
          </a:extLst>
        </p:spPr>
      </p:pic>
      <p:sp>
        <p:nvSpPr>
          <p:cNvPr id="7" name="矢印: 右 6">
            <a:extLst>
              <a:ext uri="{FF2B5EF4-FFF2-40B4-BE49-F238E27FC236}">
                <a16:creationId xmlns:a16="http://schemas.microsoft.com/office/drawing/2014/main" id="{84C2B218-7211-91EC-C5EA-D04700E446DE}"/>
              </a:ext>
            </a:extLst>
          </p:cNvPr>
          <p:cNvSpPr/>
          <p:nvPr/>
        </p:nvSpPr>
        <p:spPr>
          <a:xfrm>
            <a:off x="5227380" y="4316884"/>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a:extLst>
              <a:ext uri="{FF2B5EF4-FFF2-40B4-BE49-F238E27FC236}">
                <a16:creationId xmlns:a16="http://schemas.microsoft.com/office/drawing/2014/main" id="{3426F8DE-1FA2-BC08-4F25-63797F0ECFE2}"/>
              </a:ext>
            </a:extLst>
          </p:cNvPr>
          <p:cNvSpPr txBox="1"/>
          <p:nvPr/>
        </p:nvSpPr>
        <p:spPr>
          <a:xfrm>
            <a:off x="5329899" y="4029509"/>
            <a:ext cx="1200128" cy="369332"/>
          </a:xfrm>
          <a:prstGeom prst="rect">
            <a:avLst/>
          </a:prstGeom>
          <a:noFill/>
        </p:spPr>
        <p:txBody>
          <a:bodyPr wrap="square">
            <a:spAutoFit/>
          </a:bodyPr>
          <a:lstStyle/>
          <a:p>
            <a:pPr algn="ctr"/>
            <a:r>
              <a:rPr lang="ja-JP" altLang="en-US" b="1" dirty="0">
                <a:solidFill>
                  <a:srgbClr val="FF0000"/>
                </a:solidFill>
              </a:rPr>
              <a:t>水平</a:t>
            </a:r>
            <a:r>
              <a:rPr lang="ja-JP" altLang="en-US" b="1" dirty="0">
                <a:solidFill>
                  <a:srgbClr val="0070C0"/>
                </a:solidFill>
              </a:rPr>
              <a:t>移動</a:t>
            </a:r>
            <a:endParaRPr lang="en-US" altLang="ja-JP" sz="1800" b="1" dirty="0">
              <a:solidFill>
                <a:srgbClr val="0070C0"/>
              </a:solidFill>
            </a:endParaRPr>
          </a:p>
        </p:txBody>
      </p:sp>
      <p:sp>
        <p:nvSpPr>
          <p:cNvPr id="9" name="テキスト ボックス 8">
            <a:extLst>
              <a:ext uri="{FF2B5EF4-FFF2-40B4-BE49-F238E27FC236}">
                <a16:creationId xmlns:a16="http://schemas.microsoft.com/office/drawing/2014/main" id="{7345A49B-08E3-5068-44E2-AABC73B2A3C8}"/>
              </a:ext>
            </a:extLst>
          </p:cNvPr>
          <p:cNvSpPr txBox="1"/>
          <p:nvPr/>
        </p:nvSpPr>
        <p:spPr>
          <a:xfrm>
            <a:off x="3454816" y="4983296"/>
            <a:ext cx="1928918" cy="646331"/>
          </a:xfrm>
          <a:prstGeom prst="rect">
            <a:avLst/>
          </a:prstGeom>
          <a:noFill/>
        </p:spPr>
        <p:txBody>
          <a:bodyPr wrap="square">
            <a:spAutoFit/>
          </a:bodyPr>
          <a:lstStyle/>
          <a:p>
            <a:pPr algn="ctr"/>
            <a:r>
              <a:rPr lang="ja-JP" altLang="en-US" sz="1800" b="1" dirty="0"/>
              <a:t>ユーザの</a:t>
            </a:r>
            <a:endParaRPr lang="en-US" altLang="ja-JP" sz="1800" b="1" dirty="0"/>
          </a:p>
          <a:p>
            <a:pPr algn="ctr"/>
            <a:r>
              <a:rPr lang="ja-JP" altLang="en-US" sz="1800" b="1" dirty="0"/>
              <a:t>認証情報を窃取</a:t>
            </a:r>
            <a:endParaRPr lang="en-US" altLang="ja-JP" sz="1800" b="1" dirty="0"/>
          </a:p>
        </p:txBody>
      </p:sp>
      <p:pic>
        <p:nvPicPr>
          <p:cNvPr id="10" name="Picture 2">
            <a:extLst>
              <a:ext uri="{FF2B5EF4-FFF2-40B4-BE49-F238E27FC236}">
                <a16:creationId xmlns:a16="http://schemas.microsoft.com/office/drawing/2014/main" id="{7CBC52F1-E0BB-4C16-94FF-6359532A3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3170" y="3829079"/>
            <a:ext cx="1202633" cy="1122976"/>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3287D2B6-6036-5A2F-CC35-EF339F78257E}"/>
              </a:ext>
            </a:extLst>
          </p:cNvPr>
          <p:cNvSpPr txBox="1"/>
          <p:nvPr/>
        </p:nvSpPr>
        <p:spPr>
          <a:xfrm>
            <a:off x="6530027" y="4916264"/>
            <a:ext cx="1928918" cy="646331"/>
          </a:xfrm>
          <a:prstGeom prst="rect">
            <a:avLst/>
          </a:prstGeom>
          <a:noFill/>
        </p:spPr>
        <p:txBody>
          <a:bodyPr wrap="square">
            <a:spAutoFit/>
          </a:bodyPr>
          <a:lstStyle/>
          <a:p>
            <a:pPr algn="ctr"/>
            <a:r>
              <a:rPr lang="ja-JP" altLang="en-US" sz="1800" b="1" dirty="0">
                <a:solidFill>
                  <a:srgbClr val="FF0000"/>
                </a:solidFill>
              </a:rPr>
              <a:t>管理者</a:t>
            </a:r>
            <a:r>
              <a:rPr lang="ja-JP" altLang="en-US" sz="1800" b="1" dirty="0"/>
              <a:t>の</a:t>
            </a:r>
            <a:endParaRPr lang="en-US" altLang="ja-JP" sz="1800" b="1" dirty="0"/>
          </a:p>
          <a:p>
            <a:pPr algn="ctr"/>
            <a:r>
              <a:rPr lang="ja-JP" altLang="en-US" sz="1800" b="1" dirty="0"/>
              <a:t>認証情報を窃取</a:t>
            </a:r>
            <a:endParaRPr lang="en-US" altLang="ja-JP" sz="1800" b="1" dirty="0"/>
          </a:p>
        </p:txBody>
      </p:sp>
      <p:sp>
        <p:nvSpPr>
          <p:cNvPr id="12" name="矢印: 右 11">
            <a:extLst>
              <a:ext uri="{FF2B5EF4-FFF2-40B4-BE49-F238E27FC236}">
                <a16:creationId xmlns:a16="http://schemas.microsoft.com/office/drawing/2014/main" id="{640091DE-AE73-B28B-6242-8135F4763DCB}"/>
              </a:ext>
            </a:extLst>
          </p:cNvPr>
          <p:cNvSpPr/>
          <p:nvPr/>
        </p:nvSpPr>
        <p:spPr>
          <a:xfrm>
            <a:off x="8235135" y="4316884"/>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CA8F21C-045D-7A6E-3520-C4D6350A0869}"/>
              </a:ext>
            </a:extLst>
          </p:cNvPr>
          <p:cNvSpPr txBox="1"/>
          <p:nvPr/>
        </p:nvSpPr>
        <p:spPr>
          <a:xfrm>
            <a:off x="8337654" y="4029509"/>
            <a:ext cx="1200128" cy="369332"/>
          </a:xfrm>
          <a:prstGeom prst="rect">
            <a:avLst/>
          </a:prstGeom>
          <a:noFill/>
        </p:spPr>
        <p:txBody>
          <a:bodyPr wrap="square">
            <a:spAutoFit/>
          </a:bodyPr>
          <a:lstStyle/>
          <a:p>
            <a:pPr algn="ctr"/>
            <a:r>
              <a:rPr lang="ja-JP" altLang="en-US" b="1" dirty="0">
                <a:solidFill>
                  <a:srgbClr val="FF0000"/>
                </a:solidFill>
              </a:rPr>
              <a:t>水平</a:t>
            </a:r>
            <a:r>
              <a:rPr lang="ja-JP" altLang="en-US" b="1" dirty="0">
                <a:solidFill>
                  <a:srgbClr val="0070C0"/>
                </a:solidFill>
              </a:rPr>
              <a:t>移動</a:t>
            </a:r>
            <a:endParaRPr lang="en-US" altLang="ja-JP" sz="1800" b="1" dirty="0">
              <a:solidFill>
                <a:srgbClr val="0070C0"/>
              </a:solidFill>
            </a:endParaRPr>
          </a:p>
        </p:txBody>
      </p:sp>
      <p:pic>
        <p:nvPicPr>
          <p:cNvPr id="14" name="Picture 8">
            <a:extLst>
              <a:ext uri="{FF2B5EF4-FFF2-40B4-BE49-F238E27FC236}">
                <a16:creationId xmlns:a16="http://schemas.microsoft.com/office/drawing/2014/main" id="{96928337-0254-EC72-3DC9-90810BD79D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12694" y="3781368"/>
            <a:ext cx="1387858" cy="1295774"/>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a:extLst>
              <a:ext uri="{FF2B5EF4-FFF2-40B4-BE49-F238E27FC236}">
                <a16:creationId xmlns:a16="http://schemas.microsoft.com/office/drawing/2014/main" id="{2C9C8BE9-0273-842C-663F-D2B1064AC976}"/>
              </a:ext>
            </a:extLst>
          </p:cNvPr>
          <p:cNvSpPr txBox="1"/>
          <p:nvPr/>
        </p:nvSpPr>
        <p:spPr>
          <a:xfrm>
            <a:off x="9488787" y="5019087"/>
            <a:ext cx="1928918" cy="369332"/>
          </a:xfrm>
          <a:prstGeom prst="rect">
            <a:avLst/>
          </a:prstGeom>
          <a:noFill/>
        </p:spPr>
        <p:txBody>
          <a:bodyPr wrap="square">
            <a:spAutoFit/>
          </a:bodyPr>
          <a:lstStyle/>
          <a:p>
            <a:pPr algn="ctr"/>
            <a:r>
              <a:rPr lang="ja-JP" altLang="en-US" sz="1800" b="1" dirty="0">
                <a:solidFill>
                  <a:srgbClr val="FF0000"/>
                </a:solidFill>
              </a:rPr>
              <a:t>機密</a:t>
            </a:r>
            <a:r>
              <a:rPr lang="ja-JP" altLang="en-US" sz="1800" b="1" dirty="0"/>
              <a:t>情報を窃取</a:t>
            </a:r>
            <a:endParaRPr lang="en-US" altLang="ja-JP" sz="1800" b="1" dirty="0"/>
          </a:p>
        </p:txBody>
      </p:sp>
    </p:spTree>
    <p:extLst>
      <p:ext uri="{BB962C8B-B14F-4D97-AF65-F5344CB8AC3E}">
        <p14:creationId xmlns:p14="http://schemas.microsoft.com/office/powerpoint/2010/main" val="979147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764047"/>
            <a:ext cx="11163213" cy="2893100"/>
          </a:xfrm>
          <a:prstGeom prst="rect">
            <a:avLst/>
          </a:prstGeom>
          <a:noFill/>
        </p:spPr>
        <p:txBody>
          <a:bodyPr wrap="square" rtlCol="0">
            <a:spAutoFit/>
          </a:bodyPr>
          <a:lstStyle/>
          <a:p>
            <a:r>
              <a:rPr lang="en-US" altLang="ja-JP" sz="2400" b="1" dirty="0">
                <a:solidFill>
                  <a:srgbClr val="FF0000"/>
                </a:solidFill>
              </a:rPr>
              <a:t>SHA-2</a:t>
            </a:r>
            <a:r>
              <a:rPr lang="ja-JP" altLang="en-US" sz="2400" b="1" dirty="0">
                <a:solidFill>
                  <a:srgbClr val="FF0000"/>
                </a:solidFill>
              </a:rPr>
              <a:t>（</a:t>
            </a:r>
            <a:r>
              <a:rPr lang="en-US" altLang="ja-JP" sz="2400" b="1" dirty="0">
                <a:solidFill>
                  <a:srgbClr val="FF0000"/>
                </a:solidFill>
              </a:rPr>
              <a:t>Secure Hash Algorithm 2</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en-US" altLang="ja-JP" sz="2400" dirty="0"/>
              <a:t>SHA-2</a:t>
            </a:r>
            <a:r>
              <a:rPr lang="ja-JP" altLang="en-US" sz="2400" dirty="0"/>
              <a:t>は</a:t>
            </a:r>
            <a:r>
              <a:rPr lang="en-US" altLang="ja-JP" sz="2400" dirty="0"/>
              <a:t>NSA</a:t>
            </a:r>
            <a:r>
              <a:rPr lang="ja-JP" altLang="en-US" sz="2400" dirty="0"/>
              <a:t>（米国家安全保障局）が考案し、</a:t>
            </a:r>
            <a:r>
              <a:rPr lang="en-US" altLang="ja-JP" sz="2400" dirty="0"/>
              <a:t>2001</a:t>
            </a:r>
            <a:r>
              <a:rPr lang="ja-JP" altLang="en-US" sz="2400" dirty="0"/>
              <a:t>年に</a:t>
            </a:r>
            <a:r>
              <a:rPr lang="en-US" altLang="ja-JP" sz="2400" dirty="0"/>
              <a:t>NIST</a:t>
            </a:r>
            <a:r>
              <a:rPr lang="ja-JP" altLang="en-US" sz="2400" dirty="0"/>
              <a:t>（米国標準技術局）によって連邦情報処理標準の一つとして標準化された</a:t>
            </a:r>
            <a:r>
              <a:rPr lang="ja-JP" altLang="en-US" sz="2400" b="1" dirty="0"/>
              <a:t>暗号化アルゴリズム</a:t>
            </a:r>
            <a:r>
              <a:rPr lang="ja-JP" altLang="en-US" sz="2400" dirty="0"/>
              <a:t>のこと。</a:t>
            </a:r>
            <a:r>
              <a:rPr lang="en-US" altLang="ja-JP" sz="2400" b="1" dirty="0"/>
              <a:t>SHA-224</a:t>
            </a:r>
            <a:r>
              <a:rPr lang="ja-JP" altLang="en-US" sz="2400" b="1" dirty="0"/>
              <a:t>、</a:t>
            </a:r>
            <a:r>
              <a:rPr lang="en-US" altLang="ja-JP" sz="2400" b="1" dirty="0"/>
              <a:t>SHA-256</a:t>
            </a:r>
            <a:r>
              <a:rPr lang="ja-JP" altLang="en-US" sz="2400" b="1" dirty="0"/>
              <a:t>、</a:t>
            </a:r>
            <a:r>
              <a:rPr lang="en-US" altLang="ja-JP" sz="2400" b="1" dirty="0"/>
              <a:t>SHA-384</a:t>
            </a:r>
            <a:r>
              <a:rPr lang="ja-JP" altLang="en-US" sz="2400" b="1" dirty="0"/>
              <a:t>、</a:t>
            </a:r>
            <a:r>
              <a:rPr lang="en-US" altLang="ja-JP" sz="2400" b="1" dirty="0"/>
              <a:t>SHA-512</a:t>
            </a:r>
            <a:r>
              <a:rPr lang="ja-JP" altLang="en-US" sz="2400" b="1" dirty="0"/>
              <a:t>の</a:t>
            </a:r>
            <a:r>
              <a:rPr lang="en-US" altLang="ja-JP" sz="2400" b="1" dirty="0"/>
              <a:t>4</a:t>
            </a:r>
            <a:r>
              <a:rPr lang="ja-JP" altLang="en-US" sz="2400" b="1" dirty="0"/>
              <a:t>種類</a:t>
            </a:r>
            <a:r>
              <a:rPr lang="ja-JP" altLang="en-US" sz="2400" dirty="0"/>
              <a:t>があり、これらの末尾の数字が、それぞれが出力するハッシュ値の</a:t>
            </a:r>
            <a:r>
              <a:rPr lang="ja-JP" altLang="en-US" sz="2400" b="1" dirty="0"/>
              <a:t>ビット長</a:t>
            </a:r>
            <a:r>
              <a:rPr lang="ja-JP" altLang="en-US" sz="2400" dirty="0"/>
              <a:t>を表している。最長の</a:t>
            </a:r>
            <a:r>
              <a:rPr lang="en-US" altLang="ja-JP" sz="2400" dirty="0"/>
              <a:t>SHA-512</a:t>
            </a:r>
            <a:r>
              <a:rPr lang="ja-JP" altLang="en-US" sz="2400" dirty="0"/>
              <a:t>が最も安全性が高いが、一般的には</a:t>
            </a:r>
            <a:r>
              <a:rPr lang="en-US" altLang="ja-JP" sz="2400" b="1" dirty="0"/>
              <a:t>SHA-256</a:t>
            </a:r>
            <a:r>
              <a:rPr lang="ja-JP" altLang="en-US" sz="2400" dirty="0"/>
              <a:t>が最もよく利用されている。</a:t>
            </a:r>
            <a:endParaRPr lang="en-US" altLang="ja-JP" sz="2400" dirty="0"/>
          </a:p>
        </p:txBody>
      </p:sp>
      <p:pic>
        <p:nvPicPr>
          <p:cNvPr id="12290" name="Picture 2">
            <a:extLst>
              <a:ext uri="{FF2B5EF4-FFF2-40B4-BE49-F238E27FC236}">
                <a16:creationId xmlns:a16="http://schemas.microsoft.com/office/drawing/2014/main" id="{3A112933-CEAF-E2B5-E8B1-927CDAD8A5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711" y="3429000"/>
            <a:ext cx="2762956" cy="276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148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0" y="457103"/>
            <a:ext cx="11163213" cy="2523768"/>
          </a:xfrm>
          <a:prstGeom prst="rect">
            <a:avLst/>
          </a:prstGeom>
          <a:noFill/>
        </p:spPr>
        <p:txBody>
          <a:bodyPr wrap="square" rtlCol="0">
            <a:spAutoFit/>
          </a:bodyPr>
          <a:lstStyle/>
          <a:p>
            <a:r>
              <a:rPr lang="ja-JP" altLang="en-US" sz="2400" b="1" dirty="0">
                <a:solidFill>
                  <a:srgbClr val="FF0000"/>
                </a:solidFill>
              </a:rPr>
              <a:t>メッセージダイジェスト</a:t>
            </a:r>
            <a:endParaRPr lang="en-US" altLang="ja-JP" sz="2400" b="1" dirty="0">
              <a:solidFill>
                <a:srgbClr val="FF0000"/>
              </a:solidFill>
            </a:endParaRPr>
          </a:p>
          <a:p>
            <a:endParaRPr lang="en-US" altLang="ja-JP" sz="1200" dirty="0"/>
          </a:p>
          <a:p>
            <a:r>
              <a:rPr lang="ja-JP" altLang="en-US" sz="2400" b="1" dirty="0"/>
              <a:t>元のデータを要約した短いデータ（ハッシュ値）</a:t>
            </a:r>
            <a:r>
              <a:rPr lang="ja-JP" altLang="en-US" sz="2400" dirty="0"/>
              <a:t>のこと。メッセージダイジェストから元のデータを逆生成できない、元のデータが</a:t>
            </a:r>
            <a:r>
              <a:rPr lang="en-US" altLang="ja-JP" sz="2400" dirty="0"/>
              <a:t>1</a:t>
            </a:r>
            <a:r>
              <a:rPr lang="ja-JP" altLang="en-US" sz="2400" dirty="0"/>
              <a:t>文字でも変わればメッセージダイジェストも全く異なる値に変わるという特徴があり、送信前のメッセージダイジェストと、送信後のメッセージダイジェストを比較することで、</a:t>
            </a:r>
            <a:r>
              <a:rPr lang="ja-JP" altLang="en-US" sz="2400" b="1" dirty="0"/>
              <a:t>データが改ざんされていないことを保証する</a:t>
            </a:r>
            <a:r>
              <a:rPr lang="ja-JP" altLang="en-US" sz="2400" dirty="0"/>
              <a:t>。</a:t>
            </a:r>
            <a:endParaRPr lang="en-US" altLang="ja-JP" sz="2400" dirty="0"/>
          </a:p>
        </p:txBody>
      </p:sp>
      <p:pic>
        <p:nvPicPr>
          <p:cNvPr id="15" name="図 14">
            <a:extLst>
              <a:ext uri="{FF2B5EF4-FFF2-40B4-BE49-F238E27FC236}">
                <a16:creationId xmlns:a16="http://schemas.microsoft.com/office/drawing/2014/main" id="{ADD897B2-DA4E-504E-A3A7-2618AFD51814}"/>
              </a:ext>
            </a:extLst>
          </p:cNvPr>
          <p:cNvPicPr>
            <a:picLocks noChangeAspect="1"/>
          </p:cNvPicPr>
          <p:nvPr/>
        </p:nvPicPr>
        <p:blipFill>
          <a:blip r:embed="rId2"/>
          <a:stretch>
            <a:fillRect/>
          </a:stretch>
        </p:blipFill>
        <p:spPr>
          <a:xfrm>
            <a:off x="3089815" y="3031369"/>
            <a:ext cx="6012365" cy="3488193"/>
          </a:xfrm>
          <a:prstGeom prst="rect">
            <a:avLst/>
          </a:prstGeom>
        </p:spPr>
      </p:pic>
    </p:spTree>
    <p:extLst>
      <p:ext uri="{BB962C8B-B14F-4D97-AF65-F5344CB8AC3E}">
        <p14:creationId xmlns:p14="http://schemas.microsoft.com/office/powerpoint/2010/main" val="295847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71592"/>
            <a:ext cx="11163213" cy="2154436"/>
          </a:xfrm>
          <a:prstGeom prst="rect">
            <a:avLst/>
          </a:prstGeom>
          <a:noFill/>
        </p:spPr>
        <p:txBody>
          <a:bodyPr wrap="square" rtlCol="0">
            <a:spAutoFit/>
          </a:bodyPr>
          <a:lstStyle/>
          <a:p>
            <a:r>
              <a:rPr lang="ja-JP" altLang="en-US" sz="2400" b="1" dirty="0">
                <a:solidFill>
                  <a:srgbClr val="FF0000"/>
                </a:solidFill>
              </a:rPr>
              <a:t>トラストアンカー（信頼の基点）</a:t>
            </a:r>
            <a:endParaRPr lang="en-US" altLang="ja-JP" sz="2400" b="1" dirty="0">
              <a:solidFill>
                <a:srgbClr val="FF0000"/>
              </a:solidFill>
            </a:endParaRPr>
          </a:p>
          <a:p>
            <a:endParaRPr lang="en-US" altLang="ja-JP" sz="1200" dirty="0"/>
          </a:p>
          <a:p>
            <a:r>
              <a:rPr lang="en-US" altLang="ja-JP" sz="2400" dirty="0"/>
              <a:t>HTTPS</a:t>
            </a:r>
            <a:r>
              <a:rPr lang="ja-JP" altLang="en-US" sz="2400" dirty="0"/>
              <a:t>通信における、</a:t>
            </a:r>
            <a:r>
              <a:rPr lang="en-US" altLang="ja-JP" sz="2400" dirty="0"/>
              <a:t>OS</a:t>
            </a:r>
            <a:r>
              <a:rPr lang="ja-JP" altLang="en-US" sz="2400" dirty="0"/>
              <a:t>やブラウザベンダが提供するソフトウェアに登録されている認証局が発行した</a:t>
            </a:r>
            <a:r>
              <a:rPr lang="ja-JP" altLang="en-US" sz="2400" b="1" dirty="0"/>
              <a:t>ルート証明書</a:t>
            </a:r>
            <a:r>
              <a:rPr lang="ja-JP" altLang="en-US" sz="2400" dirty="0"/>
              <a:t>を指す。インターネット上のやり取りは、通常不特定多数の相手と行う。その中でトラストアンカーと認証局は、顔の見えないインターネットの通信に、何かしらの信頼を与える機能を実現する。</a:t>
            </a:r>
            <a:endParaRPr lang="en-US" altLang="ja-JP" sz="2400" dirty="0"/>
          </a:p>
        </p:txBody>
      </p:sp>
      <p:pic>
        <p:nvPicPr>
          <p:cNvPr id="3" name="図 2">
            <a:extLst>
              <a:ext uri="{FF2B5EF4-FFF2-40B4-BE49-F238E27FC236}">
                <a16:creationId xmlns:a16="http://schemas.microsoft.com/office/drawing/2014/main" id="{160571B3-EC9C-6037-DC40-F6513852578C}"/>
              </a:ext>
            </a:extLst>
          </p:cNvPr>
          <p:cNvPicPr>
            <a:picLocks noChangeAspect="1"/>
          </p:cNvPicPr>
          <p:nvPr/>
        </p:nvPicPr>
        <p:blipFill>
          <a:blip r:embed="rId2"/>
          <a:stretch>
            <a:fillRect/>
          </a:stretch>
        </p:blipFill>
        <p:spPr>
          <a:xfrm>
            <a:off x="3250080" y="2927628"/>
            <a:ext cx="5306899" cy="2823581"/>
          </a:xfrm>
          <a:prstGeom prst="rect">
            <a:avLst/>
          </a:prstGeom>
        </p:spPr>
      </p:pic>
      <p:sp>
        <p:nvSpPr>
          <p:cNvPr id="6" name="テキスト ボックス 5">
            <a:extLst>
              <a:ext uri="{FF2B5EF4-FFF2-40B4-BE49-F238E27FC236}">
                <a16:creationId xmlns:a16="http://schemas.microsoft.com/office/drawing/2014/main" id="{75D5A095-ADB3-4C41-5A99-B7DCD7E32290}"/>
              </a:ext>
            </a:extLst>
          </p:cNvPr>
          <p:cNvSpPr txBox="1"/>
          <p:nvPr/>
        </p:nvSpPr>
        <p:spPr>
          <a:xfrm>
            <a:off x="3431824" y="5878631"/>
            <a:ext cx="6096000" cy="307777"/>
          </a:xfrm>
          <a:prstGeom prst="rect">
            <a:avLst/>
          </a:prstGeom>
          <a:noFill/>
        </p:spPr>
        <p:txBody>
          <a:bodyPr wrap="square">
            <a:spAutoFit/>
          </a:bodyPr>
          <a:lstStyle/>
          <a:p>
            <a:r>
              <a:rPr lang="en-US" altLang="ja-JP" sz="1400" dirty="0">
                <a:hlinkClick r:id="rId3"/>
              </a:rPr>
              <a:t>Web</a:t>
            </a:r>
            <a:r>
              <a:rPr lang="ja-JP" altLang="en-US" sz="1400" dirty="0">
                <a:hlinkClick r:id="rId3"/>
              </a:rPr>
              <a:t>ブラウザと認証局、トラストアンカーを巡る技術動向 </a:t>
            </a:r>
            <a:r>
              <a:rPr lang="en-US" altLang="ja-JP" sz="1400" dirty="0">
                <a:hlinkClick r:id="rId3"/>
              </a:rPr>
              <a:t>- JPNIC</a:t>
            </a:r>
            <a:endParaRPr lang="ja-JP" altLang="en-US" sz="1400" dirty="0"/>
          </a:p>
        </p:txBody>
      </p:sp>
    </p:spTree>
    <p:extLst>
      <p:ext uri="{BB962C8B-B14F-4D97-AF65-F5344CB8AC3E}">
        <p14:creationId xmlns:p14="http://schemas.microsoft.com/office/powerpoint/2010/main" val="37580004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a:extLst>
              <a:ext uri="{FF2B5EF4-FFF2-40B4-BE49-F238E27FC236}">
                <a16:creationId xmlns:a16="http://schemas.microsoft.com/office/drawing/2014/main" id="{7F12A449-09F7-5971-73E3-612DA0E86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8865" y="3114338"/>
            <a:ext cx="982690" cy="114040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12C5F55F-AB05-27EF-C52D-BB4F7E5D20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4654" y="3566663"/>
            <a:ext cx="982690" cy="1140406"/>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90610"/>
            <a:ext cx="11163213" cy="2154436"/>
          </a:xfrm>
          <a:prstGeom prst="rect">
            <a:avLst/>
          </a:prstGeom>
          <a:noFill/>
        </p:spPr>
        <p:txBody>
          <a:bodyPr wrap="square" rtlCol="0">
            <a:spAutoFit/>
          </a:bodyPr>
          <a:lstStyle/>
          <a:p>
            <a:r>
              <a:rPr lang="ja-JP" altLang="en-US" sz="2400" b="1" dirty="0">
                <a:solidFill>
                  <a:srgbClr val="FF0000"/>
                </a:solidFill>
              </a:rPr>
              <a:t>中間</a:t>
            </a:r>
            <a:r>
              <a:rPr lang="en-US" altLang="ja-JP" sz="2400" b="1" dirty="0">
                <a:solidFill>
                  <a:srgbClr val="FF0000"/>
                </a:solidFill>
              </a:rPr>
              <a:t>CA</a:t>
            </a:r>
            <a:r>
              <a:rPr lang="ja-JP" altLang="en-US" sz="2400" b="1" dirty="0">
                <a:solidFill>
                  <a:srgbClr val="FF0000"/>
                </a:solidFill>
              </a:rPr>
              <a:t>証明書</a:t>
            </a:r>
            <a:endParaRPr lang="en-US" altLang="ja-JP" sz="2400" b="1" dirty="0">
              <a:solidFill>
                <a:srgbClr val="FF0000"/>
              </a:solidFill>
            </a:endParaRPr>
          </a:p>
          <a:p>
            <a:endParaRPr lang="en-US" altLang="ja-JP" sz="1200" dirty="0"/>
          </a:p>
          <a:p>
            <a:r>
              <a:rPr lang="ja-JP" altLang="en-US" sz="2400" b="1" dirty="0"/>
              <a:t>証明書を発行する認証局の実在を認証するための証明書</a:t>
            </a:r>
            <a:r>
              <a:rPr lang="ja-JP" altLang="en-US" sz="2400" dirty="0"/>
              <a:t>のこと。ルート</a:t>
            </a:r>
            <a:r>
              <a:rPr lang="en-US" altLang="ja-JP" sz="2400" dirty="0"/>
              <a:t>CA</a:t>
            </a:r>
            <a:r>
              <a:rPr lang="ja-JP" altLang="en-US" sz="2400" dirty="0"/>
              <a:t>証明書からの認証パスを構築するため、証明書を発行する認証局の上位の認証局が発行する。中間</a:t>
            </a:r>
            <a:r>
              <a:rPr lang="en-US" altLang="ja-JP" sz="2400" dirty="0"/>
              <a:t>CA</a:t>
            </a:r>
            <a:r>
              <a:rPr lang="ja-JP" altLang="en-US" sz="2400" dirty="0"/>
              <a:t>証明書は、サーバ証明書と共に</a:t>
            </a:r>
            <a:r>
              <a:rPr lang="en-US" altLang="ja-JP" sz="2400" dirty="0"/>
              <a:t>Web</a:t>
            </a:r>
            <a:r>
              <a:rPr lang="ja-JP" altLang="en-US" sz="2400" dirty="0"/>
              <a:t>サーバにインストールする必要があり、通常、証明書を発行した認証局から入手する。</a:t>
            </a:r>
            <a:endParaRPr lang="en-US" altLang="ja-JP" sz="2400" dirty="0"/>
          </a:p>
        </p:txBody>
      </p:sp>
      <p:pic>
        <p:nvPicPr>
          <p:cNvPr id="5" name="Picture 6">
            <a:extLst>
              <a:ext uri="{FF2B5EF4-FFF2-40B4-BE49-F238E27FC236}">
                <a16:creationId xmlns:a16="http://schemas.microsoft.com/office/drawing/2014/main" id="{898C9836-182B-2148-A66A-2AEED3760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4200" y="3057108"/>
            <a:ext cx="408233" cy="50955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954187F0-209D-91F9-2A26-13771135F5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654" y="3510860"/>
            <a:ext cx="408233" cy="509555"/>
          </a:xfrm>
          <a:prstGeom prst="rect">
            <a:avLst/>
          </a:prstGeom>
          <a:noFill/>
          <a:extLst>
            <a:ext uri="{909E8E84-426E-40DD-AFC4-6F175D3DCCD1}">
              <a14:hiddenFill xmlns:a14="http://schemas.microsoft.com/office/drawing/2010/main">
                <a:solidFill>
                  <a:srgbClr val="FFFFFF"/>
                </a:solidFill>
              </a14:hiddenFill>
            </a:ext>
          </a:extLst>
        </p:spPr>
      </p:pic>
      <p:sp>
        <p:nvSpPr>
          <p:cNvPr id="13" name="テキスト ボックス 12">
            <a:extLst>
              <a:ext uri="{FF2B5EF4-FFF2-40B4-BE49-F238E27FC236}">
                <a16:creationId xmlns:a16="http://schemas.microsoft.com/office/drawing/2014/main" id="{4B4F23B8-EAF4-FCF6-D967-327DE31C9ED8}"/>
              </a:ext>
            </a:extLst>
          </p:cNvPr>
          <p:cNvSpPr txBox="1"/>
          <p:nvPr/>
        </p:nvSpPr>
        <p:spPr>
          <a:xfrm>
            <a:off x="1863673" y="4334653"/>
            <a:ext cx="2386703" cy="923330"/>
          </a:xfrm>
          <a:prstGeom prst="rect">
            <a:avLst/>
          </a:prstGeom>
          <a:noFill/>
        </p:spPr>
        <p:txBody>
          <a:bodyPr wrap="square">
            <a:spAutoFit/>
          </a:bodyPr>
          <a:lstStyle/>
          <a:p>
            <a:pPr algn="ctr"/>
            <a:r>
              <a:rPr lang="ja-JP" altLang="en-US" sz="1800" b="1" dirty="0"/>
              <a:t>ルート</a:t>
            </a:r>
            <a:r>
              <a:rPr lang="en-US" altLang="ja-JP" sz="1800" b="1" dirty="0"/>
              <a:t>CA</a:t>
            </a:r>
            <a:r>
              <a:rPr lang="ja-JP" altLang="en-US" sz="1800" b="1" dirty="0"/>
              <a:t>証明書</a:t>
            </a:r>
            <a:endParaRPr lang="en-US" altLang="ja-JP" b="1" dirty="0"/>
          </a:p>
          <a:p>
            <a:pPr algn="ctr"/>
            <a:r>
              <a:rPr lang="ja-JP" altLang="en-US" b="1" dirty="0"/>
              <a:t>（ブラウザに</a:t>
            </a:r>
            <a:endParaRPr lang="en-US" altLang="ja-JP" b="1" dirty="0"/>
          </a:p>
          <a:p>
            <a:pPr algn="ctr"/>
            <a:r>
              <a:rPr lang="ja-JP" altLang="en-US" b="1" dirty="0"/>
              <a:t>組み込まれている）</a:t>
            </a:r>
            <a:endParaRPr lang="en-US" altLang="ja-JP" sz="1800" b="1" dirty="0"/>
          </a:p>
        </p:txBody>
      </p:sp>
      <p:sp>
        <p:nvSpPr>
          <p:cNvPr id="14" name="テキスト ボックス 13">
            <a:extLst>
              <a:ext uri="{FF2B5EF4-FFF2-40B4-BE49-F238E27FC236}">
                <a16:creationId xmlns:a16="http://schemas.microsoft.com/office/drawing/2014/main" id="{36042C86-A086-3B06-046A-68FED43894E0}"/>
              </a:ext>
            </a:extLst>
          </p:cNvPr>
          <p:cNvSpPr txBox="1"/>
          <p:nvPr/>
        </p:nvSpPr>
        <p:spPr>
          <a:xfrm>
            <a:off x="4902647" y="4774924"/>
            <a:ext cx="2386703" cy="646331"/>
          </a:xfrm>
          <a:prstGeom prst="rect">
            <a:avLst/>
          </a:prstGeom>
          <a:noFill/>
        </p:spPr>
        <p:txBody>
          <a:bodyPr wrap="square">
            <a:spAutoFit/>
          </a:bodyPr>
          <a:lstStyle/>
          <a:p>
            <a:pPr algn="ctr"/>
            <a:r>
              <a:rPr lang="ja-JP" altLang="en-US" sz="1800" b="1" dirty="0">
                <a:solidFill>
                  <a:srgbClr val="FF0000"/>
                </a:solidFill>
              </a:rPr>
              <a:t>中間</a:t>
            </a:r>
            <a:r>
              <a:rPr lang="en-US" altLang="ja-JP" sz="1800" b="1" dirty="0"/>
              <a:t>CA</a:t>
            </a:r>
            <a:r>
              <a:rPr lang="ja-JP" altLang="en-US" sz="1800" b="1" dirty="0"/>
              <a:t>証明書</a:t>
            </a:r>
            <a:endParaRPr lang="en-US" altLang="ja-JP" sz="1800" b="1" dirty="0"/>
          </a:p>
          <a:p>
            <a:pPr algn="ctr"/>
            <a:r>
              <a:rPr lang="ja-JP" altLang="en-US" b="1" dirty="0"/>
              <a:t>（サーバ側に設定）</a:t>
            </a:r>
            <a:endParaRPr lang="en-US" altLang="ja-JP" sz="1800" b="1" dirty="0"/>
          </a:p>
        </p:txBody>
      </p:sp>
      <p:pic>
        <p:nvPicPr>
          <p:cNvPr id="15" name="Picture 2">
            <a:extLst>
              <a:ext uri="{FF2B5EF4-FFF2-40B4-BE49-F238E27FC236}">
                <a16:creationId xmlns:a16="http://schemas.microsoft.com/office/drawing/2014/main" id="{C7AB4E6D-AE64-5707-A00C-09EC1D7B3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9832" y="3877108"/>
            <a:ext cx="982690" cy="114040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F249B6E2-1AFC-D425-AEB0-DE8E499F2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29832" y="3821305"/>
            <a:ext cx="408233" cy="509555"/>
          </a:xfrm>
          <a:prstGeom prst="rect">
            <a:avLst/>
          </a:prstGeom>
          <a:noFill/>
          <a:extLst>
            <a:ext uri="{909E8E84-426E-40DD-AFC4-6F175D3DCCD1}">
              <a14:hiddenFill xmlns:a14="http://schemas.microsoft.com/office/drawing/2010/main">
                <a:solidFill>
                  <a:srgbClr val="FFFFFF"/>
                </a:solidFill>
              </a14:hiddenFill>
            </a:ext>
          </a:extLst>
        </p:spPr>
      </p:pic>
      <p:sp>
        <p:nvSpPr>
          <p:cNvPr id="17" name="テキスト ボックス 16">
            <a:extLst>
              <a:ext uri="{FF2B5EF4-FFF2-40B4-BE49-F238E27FC236}">
                <a16:creationId xmlns:a16="http://schemas.microsoft.com/office/drawing/2014/main" id="{CF32BF0D-2199-861F-8104-05EF0C495129}"/>
              </a:ext>
            </a:extLst>
          </p:cNvPr>
          <p:cNvSpPr txBox="1"/>
          <p:nvPr/>
        </p:nvSpPr>
        <p:spPr>
          <a:xfrm>
            <a:off x="7839997" y="5001765"/>
            <a:ext cx="2562360" cy="646331"/>
          </a:xfrm>
          <a:prstGeom prst="rect">
            <a:avLst/>
          </a:prstGeom>
          <a:noFill/>
        </p:spPr>
        <p:txBody>
          <a:bodyPr wrap="square">
            <a:spAutoFit/>
          </a:bodyPr>
          <a:lstStyle/>
          <a:p>
            <a:pPr algn="ctr"/>
            <a:r>
              <a:rPr lang="ja-JP" altLang="en-US" sz="1800" b="1" dirty="0"/>
              <a:t>サーバ証明書</a:t>
            </a:r>
            <a:endParaRPr lang="en-US" altLang="ja-JP" sz="1800" b="1" dirty="0"/>
          </a:p>
          <a:p>
            <a:pPr algn="ctr"/>
            <a:r>
              <a:rPr lang="ja-JP" altLang="en-US" b="1" dirty="0"/>
              <a:t>（サーバ側に設定）</a:t>
            </a:r>
            <a:endParaRPr lang="en-US" altLang="ja-JP" sz="1800" b="1" dirty="0"/>
          </a:p>
        </p:txBody>
      </p:sp>
      <p:sp>
        <p:nvSpPr>
          <p:cNvPr id="18" name="矢印: 右 17">
            <a:extLst>
              <a:ext uri="{FF2B5EF4-FFF2-40B4-BE49-F238E27FC236}">
                <a16:creationId xmlns:a16="http://schemas.microsoft.com/office/drawing/2014/main" id="{38FFC6CB-72FF-08DE-8628-5F6F609A6A3F}"/>
              </a:ext>
            </a:extLst>
          </p:cNvPr>
          <p:cNvSpPr/>
          <p:nvPr/>
        </p:nvSpPr>
        <p:spPr>
          <a:xfrm>
            <a:off x="3859570" y="3821305"/>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矢印: 右 18">
            <a:extLst>
              <a:ext uri="{FF2B5EF4-FFF2-40B4-BE49-F238E27FC236}">
                <a16:creationId xmlns:a16="http://schemas.microsoft.com/office/drawing/2014/main" id="{9EE3EB3F-C79C-5118-59C4-3ABBB07A57D8}"/>
              </a:ext>
            </a:extLst>
          </p:cNvPr>
          <p:cNvSpPr/>
          <p:nvPr/>
        </p:nvSpPr>
        <p:spPr>
          <a:xfrm>
            <a:off x="6955402" y="4227705"/>
            <a:ext cx="1526458"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68544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3" name="Group 12">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7" name="Freeform: Shape 16">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29" name="Group 13">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5" name="Freeform: Shape 14">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5" name="正方形/長方形 4">
            <a:extLst>
              <a:ext uri="{FF2B5EF4-FFF2-40B4-BE49-F238E27FC236}">
                <a16:creationId xmlns:a16="http://schemas.microsoft.com/office/drawing/2014/main" id="{6BC3C28D-506C-CDDE-35B8-8B3E041FA646}"/>
              </a:ext>
            </a:extLst>
          </p:cNvPr>
          <p:cNvSpPr/>
          <p:nvPr/>
        </p:nvSpPr>
        <p:spPr>
          <a:xfrm>
            <a:off x="838199" y="1120676"/>
            <a:ext cx="7021513" cy="2308324"/>
          </a:xfrm>
          <a:prstGeom prst="rect">
            <a:avLst/>
          </a:prstGeom>
        </p:spPr>
        <p:txBody>
          <a:bodyPr vert="horz" lIns="91440" tIns="45720" rIns="91440" bIns="45720" rtlCol="0" anchor="b">
            <a:normAutofit/>
          </a:bodyPr>
          <a:lstStyle/>
          <a:p>
            <a:pPr>
              <a:lnSpc>
                <a:spcPct val="90000"/>
              </a:lnSpc>
              <a:spcBef>
                <a:spcPct val="0"/>
              </a:spcBef>
              <a:spcAft>
                <a:spcPts val="600"/>
              </a:spcAft>
            </a:pPr>
            <a:r>
              <a:rPr lang="ja-JP" altLang="en-US" sz="3400" b="1" kern="1200" cap="none" spc="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rPr>
              <a:t>注意</a:t>
            </a:r>
            <a:r>
              <a:rPr lang="ja-JP" altLang="en-US" sz="3400" b="1" kern="120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rPr>
              <a:t>！</a:t>
            </a:r>
            <a:endParaRPr lang="en-US" altLang="ja-JP" sz="3400" b="1" kern="120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ja-JP" altLang="en-US" sz="3400" b="1" kern="1200" cap="none" spc="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rPr>
              <a:t>既に聞き流し動画に取り込んでいる</a:t>
            </a:r>
            <a:endParaRPr lang="en-US" altLang="ja-JP" sz="3400" b="1" kern="1200" cap="none" spc="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endParaRPr>
          </a:p>
          <a:p>
            <a:pPr>
              <a:lnSpc>
                <a:spcPct val="90000"/>
              </a:lnSpc>
              <a:spcBef>
                <a:spcPct val="0"/>
              </a:spcBef>
              <a:spcAft>
                <a:spcPts val="600"/>
              </a:spcAft>
            </a:pPr>
            <a:r>
              <a:rPr lang="ja-JP" altLang="en-US" sz="3400" b="1" kern="120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rPr>
              <a:t>用語は採用していません</a:t>
            </a:r>
            <a:endParaRPr lang="en-US" altLang="ja-JP" sz="3400" b="1" kern="1200" cap="none" spc="0">
              <a:ln w="9525">
                <a:solidFill>
                  <a:schemeClr val="bg1"/>
                </a:solidFill>
                <a:prstDash val="solid"/>
              </a:ln>
              <a:solidFill>
                <a:schemeClr val="bg1"/>
              </a:solidFill>
              <a:effectLst>
                <a:outerShdw blurRad="38100" dist="38100" dir="2700000" algn="tl">
                  <a:srgbClr val="000000">
                    <a:alpha val="43137"/>
                  </a:srgbClr>
                </a:outerShdw>
              </a:effectLst>
              <a:latin typeface="+mj-lt"/>
              <a:ea typeface="+mj-ea"/>
              <a:cs typeface="+mj-cs"/>
            </a:endParaRPr>
          </a:p>
        </p:txBody>
      </p:sp>
    </p:spTree>
    <p:extLst>
      <p:ext uri="{BB962C8B-B14F-4D97-AF65-F5344CB8AC3E}">
        <p14:creationId xmlns:p14="http://schemas.microsoft.com/office/powerpoint/2010/main" val="3008501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正方形/長方形 19">
            <a:extLst>
              <a:ext uri="{FF2B5EF4-FFF2-40B4-BE49-F238E27FC236}">
                <a16:creationId xmlns:a16="http://schemas.microsoft.com/office/drawing/2014/main" id="{4E5B1131-8B71-89E4-7B60-56A72900C3A8}"/>
              </a:ext>
            </a:extLst>
          </p:cNvPr>
          <p:cNvSpPr/>
          <p:nvPr/>
        </p:nvSpPr>
        <p:spPr>
          <a:xfrm>
            <a:off x="959556" y="3093153"/>
            <a:ext cx="4289777" cy="3050438"/>
          </a:xfrm>
          <a:prstGeom prst="rec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90610"/>
            <a:ext cx="11163213" cy="2154436"/>
          </a:xfrm>
          <a:prstGeom prst="rect">
            <a:avLst/>
          </a:prstGeom>
          <a:noFill/>
        </p:spPr>
        <p:txBody>
          <a:bodyPr wrap="square" rtlCol="0">
            <a:spAutoFit/>
          </a:bodyPr>
          <a:lstStyle/>
          <a:p>
            <a:r>
              <a:rPr lang="ja-JP" altLang="en-US" sz="2400" b="1" dirty="0">
                <a:solidFill>
                  <a:srgbClr val="FF0000"/>
                </a:solidFill>
              </a:rPr>
              <a:t>サイバーハイジーン（</a:t>
            </a:r>
            <a:r>
              <a:rPr lang="en-US" altLang="ja-JP" sz="2400" b="1" dirty="0">
                <a:solidFill>
                  <a:srgbClr val="FF0000"/>
                </a:solidFill>
              </a:rPr>
              <a:t>Cyber Hygiene</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ハイジーンとは「</a:t>
            </a:r>
            <a:r>
              <a:rPr lang="ja-JP" altLang="en-US" sz="2400" b="1" dirty="0"/>
              <a:t>衛生</a:t>
            </a:r>
            <a:r>
              <a:rPr lang="ja-JP" altLang="en-US" sz="2400" dirty="0"/>
              <a:t>」を表す言葉で、</a:t>
            </a:r>
            <a:r>
              <a:rPr lang="en-US" altLang="ja-JP" sz="2400" b="1" dirty="0"/>
              <a:t>IT</a:t>
            </a:r>
            <a:r>
              <a:rPr lang="ja-JP" altLang="en-US" sz="2400" b="1" dirty="0"/>
              <a:t>環境がウイルスに汚染されないための予防対策として必要な衛生管理</a:t>
            </a:r>
            <a:r>
              <a:rPr lang="ja-JP" altLang="en-US" sz="2400" dirty="0"/>
              <a:t>という意味。セキュリティパッチの速やかな適用、サイバー攻撃対策ソフトの導入やパスワードの強化、不正アクセスを防ぐためのセキュリティソフトの使用などが挙げられる。</a:t>
            </a:r>
            <a:endParaRPr lang="en-US" altLang="ja-JP" sz="2400" dirty="0"/>
          </a:p>
        </p:txBody>
      </p:sp>
      <p:graphicFrame>
        <p:nvGraphicFramePr>
          <p:cNvPr id="2" name="図表 1">
            <a:extLst>
              <a:ext uri="{FF2B5EF4-FFF2-40B4-BE49-F238E27FC236}">
                <a16:creationId xmlns:a16="http://schemas.microsoft.com/office/drawing/2014/main" id="{5F3F1316-EEAD-D6CD-7F85-4B45A3269391}"/>
              </a:ext>
            </a:extLst>
          </p:cNvPr>
          <p:cNvGraphicFramePr/>
          <p:nvPr>
            <p:extLst>
              <p:ext uri="{D42A27DB-BD31-4B8C-83A1-F6EECF244321}">
                <p14:modId xmlns:p14="http://schemas.microsoft.com/office/powerpoint/2010/main" val="1208810379"/>
              </p:ext>
            </p:extLst>
          </p:nvPr>
        </p:nvGraphicFramePr>
        <p:xfrm>
          <a:off x="1213554" y="4720114"/>
          <a:ext cx="9764889" cy="116790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正方形/長方形 2">
            <a:extLst>
              <a:ext uri="{FF2B5EF4-FFF2-40B4-BE49-F238E27FC236}">
                <a16:creationId xmlns:a16="http://schemas.microsoft.com/office/drawing/2014/main" id="{0B36C922-2B68-6B54-F758-FD40E2D4DBCF}"/>
              </a:ext>
            </a:extLst>
          </p:cNvPr>
          <p:cNvSpPr/>
          <p:nvPr/>
        </p:nvSpPr>
        <p:spPr>
          <a:xfrm>
            <a:off x="1213554" y="3221833"/>
            <a:ext cx="3753557" cy="81715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sz="2400" b="1" dirty="0"/>
              <a:t>事前対応</a:t>
            </a:r>
            <a:endParaRPr kumimoji="1" lang="en-US" altLang="ja-JP" sz="2400" b="1" dirty="0"/>
          </a:p>
          <a:p>
            <a:pPr algn="ctr"/>
            <a:r>
              <a:rPr lang="ja-JP" altLang="en-US" sz="2400" b="1" dirty="0"/>
              <a:t>（サイバーハイジーン）</a:t>
            </a:r>
            <a:endParaRPr kumimoji="1" lang="ja-JP" altLang="en-US" sz="2400" b="1" dirty="0"/>
          </a:p>
        </p:txBody>
      </p:sp>
      <p:sp>
        <p:nvSpPr>
          <p:cNvPr id="6" name="正方形/長方形 5">
            <a:extLst>
              <a:ext uri="{FF2B5EF4-FFF2-40B4-BE49-F238E27FC236}">
                <a16:creationId xmlns:a16="http://schemas.microsoft.com/office/drawing/2014/main" id="{404BEEE3-15C0-7717-90C8-BE27BC480B73}"/>
              </a:ext>
            </a:extLst>
          </p:cNvPr>
          <p:cNvSpPr/>
          <p:nvPr/>
        </p:nvSpPr>
        <p:spPr>
          <a:xfrm>
            <a:off x="5424311" y="3533882"/>
            <a:ext cx="5051777" cy="480920"/>
          </a:xfrm>
          <a:prstGeom prst="rect">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r>
              <a:rPr lang="ja-JP" altLang="en-US" sz="2400" b="1" dirty="0"/>
              <a:t>事後</a:t>
            </a:r>
            <a:r>
              <a:rPr kumimoji="1" lang="ja-JP" altLang="en-US" sz="2400" b="1" dirty="0"/>
              <a:t>対応</a:t>
            </a:r>
          </a:p>
        </p:txBody>
      </p:sp>
      <p:sp>
        <p:nvSpPr>
          <p:cNvPr id="8" name="テキスト ボックス 7">
            <a:extLst>
              <a:ext uri="{FF2B5EF4-FFF2-40B4-BE49-F238E27FC236}">
                <a16:creationId xmlns:a16="http://schemas.microsoft.com/office/drawing/2014/main" id="{D871B436-992B-DE4E-CDBF-760AA706BCB1}"/>
              </a:ext>
            </a:extLst>
          </p:cNvPr>
          <p:cNvSpPr txBox="1"/>
          <p:nvPr/>
        </p:nvSpPr>
        <p:spPr>
          <a:xfrm>
            <a:off x="1281287" y="4128837"/>
            <a:ext cx="3505200" cy="646331"/>
          </a:xfrm>
          <a:prstGeom prst="rect">
            <a:avLst/>
          </a:prstGeom>
          <a:noFill/>
        </p:spPr>
        <p:txBody>
          <a:bodyPr wrap="square">
            <a:spAutoFit/>
          </a:bodyPr>
          <a:lstStyle/>
          <a:p>
            <a:pPr algn="ctr"/>
            <a:r>
              <a:rPr lang="ja-JP" altLang="en-US" b="1" dirty="0"/>
              <a:t>サイバー攻撃を抑止するために</a:t>
            </a:r>
            <a:endParaRPr lang="en-US" altLang="ja-JP" b="1" dirty="0"/>
          </a:p>
          <a:p>
            <a:pPr algn="ctr"/>
            <a:r>
              <a:rPr lang="ja-JP" altLang="en-US" b="1" dirty="0"/>
              <a:t>どうするか？</a:t>
            </a:r>
          </a:p>
        </p:txBody>
      </p:sp>
      <p:sp>
        <p:nvSpPr>
          <p:cNvPr id="10" name="テキスト ボックス 9">
            <a:extLst>
              <a:ext uri="{FF2B5EF4-FFF2-40B4-BE49-F238E27FC236}">
                <a16:creationId xmlns:a16="http://schemas.microsoft.com/office/drawing/2014/main" id="{118DEADF-04F4-616A-3909-E2842133699D}"/>
              </a:ext>
            </a:extLst>
          </p:cNvPr>
          <p:cNvSpPr txBox="1"/>
          <p:nvPr/>
        </p:nvSpPr>
        <p:spPr>
          <a:xfrm>
            <a:off x="5136445" y="4270370"/>
            <a:ext cx="5627510" cy="369332"/>
          </a:xfrm>
          <a:prstGeom prst="rect">
            <a:avLst/>
          </a:prstGeom>
          <a:noFill/>
        </p:spPr>
        <p:txBody>
          <a:bodyPr wrap="square">
            <a:spAutoFit/>
          </a:bodyPr>
          <a:lstStyle/>
          <a:p>
            <a:pPr algn="ctr"/>
            <a:r>
              <a:rPr lang="ja-JP" altLang="en-US" b="1" dirty="0"/>
              <a:t>サイバー攻撃を受けた場合に早期に復旧するか</a:t>
            </a:r>
          </a:p>
        </p:txBody>
      </p:sp>
    </p:spTree>
    <p:extLst>
      <p:ext uri="{BB962C8B-B14F-4D97-AF65-F5344CB8AC3E}">
        <p14:creationId xmlns:p14="http://schemas.microsoft.com/office/powerpoint/2010/main" val="3043280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1" y="817658"/>
            <a:ext cx="11163213" cy="1785104"/>
          </a:xfrm>
          <a:prstGeom prst="rect">
            <a:avLst/>
          </a:prstGeom>
          <a:noFill/>
        </p:spPr>
        <p:txBody>
          <a:bodyPr wrap="square" rtlCol="0">
            <a:spAutoFit/>
          </a:bodyPr>
          <a:lstStyle/>
          <a:p>
            <a:r>
              <a:rPr lang="ja-JP" altLang="en-US" sz="2400" b="1" dirty="0">
                <a:solidFill>
                  <a:srgbClr val="FF0000"/>
                </a:solidFill>
              </a:rPr>
              <a:t>地政学的リスク（</a:t>
            </a:r>
            <a:r>
              <a:rPr lang="en-US" altLang="ja-JP" sz="2400" b="1" dirty="0">
                <a:solidFill>
                  <a:srgbClr val="FF0000"/>
                </a:solidFill>
              </a:rPr>
              <a:t>Geopolitical Risk</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特定の地域の政治的・軍事的・社会的な緊張の高まりが、周辺地域や世界の経済の先行きを不透明にするリスクのこと。紛争やテロによって石油関連価格が値上がりして業績が悪化したり、世界経済が停滞したりすることなどが挙げられる。</a:t>
            </a:r>
            <a:endParaRPr lang="en-US" altLang="ja-JP" sz="2400" dirty="0"/>
          </a:p>
        </p:txBody>
      </p:sp>
      <p:pic>
        <p:nvPicPr>
          <p:cNvPr id="1026" name="Picture 2">
            <a:extLst>
              <a:ext uri="{FF2B5EF4-FFF2-40B4-BE49-F238E27FC236}">
                <a16:creationId xmlns:a16="http://schemas.microsoft.com/office/drawing/2014/main" id="{E670EC90-029C-8677-B2CD-EE620EC3A8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7943" y="2724231"/>
            <a:ext cx="3316111" cy="3316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71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580529"/>
            <a:ext cx="11163213" cy="2154436"/>
          </a:xfrm>
          <a:prstGeom prst="rect">
            <a:avLst/>
          </a:prstGeom>
          <a:noFill/>
        </p:spPr>
        <p:txBody>
          <a:bodyPr wrap="square" rtlCol="0">
            <a:spAutoFit/>
          </a:bodyPr>
          <a:lstStyle/>
          <a:p>
            <a:r>
              <a:rPr lang="en-US" altLang="ja-JP" sz="2400" b="1" dirty="0">
                <a:solidFill>
                  <a:srgbClr val="FF0000"/>
                </a:solidFill>
              </a:rPr>
              <a:t>PCIRT</a:t>
            </a:r>
            <a:r>
              <a:rPr lang="ja-JP" altLang="en-US" sz="2400" b="1" dirty="0">
                <a:solidFill>
                  <a:srgbClr val="FF0000"/>
                </a:solidFill>
              </a:rPr>
              <a:t>（</a:t>
            </a:r>
            <a:r>
              <a:rPr lang="en-US" altLang="ja-JP" sz="2400" b="1" dirty="0">
                <a:solidFill>
                  <a:srgbClr val="FF0000"/>
                </a:solidFill>
              </a:rPr>
              <a:t>Product SIRT</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自社が製造・販売した製品の安全確保</a:t>
            </a:r>
            <a:r>
              <a:rPr lang="ja-JP" altLang="en-US" sz="2400" dirty="0"/>
              <a:t>のため、製品の安全性を脅かす</a:t>
            </a:r>
            <a:r>
              <a:rPr lang="ja-JP" altLang="en-US" sz="2400" b="1" dirty="0"/>
              <a:t>外的脅威に対するセキュリティ対応を専門に実施する組織</a:t>
            </a:r>
            <a:r>
              <a:rPr lang="ja-JP" altLang="en-US" sz="2400" dirty="0"/>
              <a:t>のこと。製品の開発ライフサイクルにおけるセキュリティ脆弱性に関わるリスクマネジメントや、セキュリティインシデント発生時の有事対応を行う。</a:t>
            </a:r>
            <a:endParaRPr lang="en-US" altLang="ja-JP" sz="2400" dirty="0"/>
          </a:p>
        </p:txBody>
      </p:sp>
      <p:sp>
        <p:nvSpPr>
          <p:cNvPr id="2" name="正方形/長方形 1">
            <a:extLst>
              <a:ext uri="{FF2B5EF4-FFF2-40B4-BE49-F238E27FC236}">
                <a16:creationId xmlns:a16="http://schemas.microsoft.com/office/drawing/2014/main" id="{38634604-58A3-1202-4B6C-64487C930D51}"/>
              </a:ext>
            </a:extLst>
          </p:cNvPr>
          <p:cNvSpPr/>
          <p:nvPr/>
        </p:nvSpPr>
        <p:spPr>
          <a:xfrm>
            <a:off x="723524" y="2844796"/>
            <a:ext cx="5496656" cy="40312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sz="2000" b="1" dirty="0"/>
              <a:t>CSIRT</a:t>
            </a:r>
            <a:endParaRPr kumimoji="1" lang="ja-JP" altLang="en-US" sz="2000" b="1" dirty="0"/>
          </a:p>
        </p:txBody>
      </p:sp>
      <p:sp>
        <p:nvSpPr>
          <p:cNvPr id="3" name="正方形/長方形 2">
            <a:extLst>
              <a:ext uri="{FF2B5EF4-FFF2-40B4-BE49-F238E27FC236}">
                <a16:creationId xmlns:a16="http://schemas.microsoft.com/office/drawing/2014/main" id="{A7269FE1-826F-A446-CCD3-96A66B2A6D38}"/>
              </a:ext>
            </a:extLst>
          </p:cNvPr>
          <p:cNvSpPr/>
          <p:nvPr/>
        </p:nvSpPr>
        <p:spPr>
          <a:xfrm>
            <a:off x="6541910" y="2844796"/>
            <a:ext cx="4955072" cy="40312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en-US" altLang="ja-JP" sz="2000" b="1" dirty="0"/>
              <a:t>PSIRT</a:t>
            </a:r>
            <a:endParaRPr kumimoji="1" lang="ja-JP" altLang="en-US" sz="2000" b="1" dirty="0"/>
          </a:p>
        </p:txBody>
      </p:sp>
      <p:pic>
        <p:nvPicPr>
          <p:cNvPr id="2050" name="Picture 2">
            <a:extLst>
              <a:ext uri="{FF2B5EF4-FFF2-40B4-BE49-F238E27FC236}">
                <a16:creationId xmlns:a16="http://schemas.microsoft.com/office/drawing/2014/main" id="{457F88D0-9938-73C0-028F-41384CC371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1556" y="5477368"/>
            <a:ext cx="1185333" cy="1071263"/>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9180C69C-FC1F-7FBB-03F4-D7BDC5373A00}"/>
              </a:ext>
            </a:extLst>
          </p:cNvPr>
          <p:cNvSpPr txBox="1"/>
          <p:nvPr/>
        </p:nvSpPr>
        <p:spPr>
          <a:xfrm>
            <a:off x="2906889" y="6013000"/>
            <a:ext cx="2619022" cy="369332"/>
          </a:xfrm>
          <a:prstGeom prst="rect">
            <a:avLst/>
          </a:prstGeom>
          <a:noFill/>
        </p:spPr>
        <p:txBody>
          <a:bodyPr wrap="square">
            <a:spAutoFit/>
          </a:bodyPr>
          <a:lstStyle/>
          <a:p>
            <a:r>
              <a:rPr lang="ja-JP" altLang="en-US" b="1" dirty="0"/>
              <a:t>社内ネットワークなど</a:t>
            </a:r>
          </a:p>
        </p:txBody>
      </p:sp>
      <p:sp>
        <p:nvSpPr>
          <p:cNvPr id="9" name="フローチャート: 結合子 8">
            <a:extLst>
              <a:ext uri="{FF2B5EF4-FFF2-40B4-BE49-F238E27FC236}">
                <a16:creationId xmlns:a16="http://schemas.microsoft.com/office/drawing/2014/main" id="{DAF44D19-E42B-3F0D-238B-2D392F2ACDF5}"/>
              </a:ext>
            </a:extLst>
          </p:cNvPr>
          <p:cNvSpPr/>
          <p:nvPr/>
        </p:nvSpPr>
        <p:spPr>
          <a:xfrm>
            <a:off x="2590799" y="4582423"/>
            <a:ext cx="1625601" cy="585839"/>
          </a:xfrm>
          <a:prstGeom prst="flowChartConnector">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kumimoji="1" lang="en-US" altLang="ja-JP" b="1" dirty="0"/>
              <a:t>CSIRT</a:t>
            </a:r>
            <a:endParaRPr kumimoji="1" lang="ja-JP" altLang="en-US" b="1" dirty="0"/>
          </a:p>
        </p:txBody>
      </p:sp>
      <p:sp>
        <p:nvSpPr>
          <p:cNvPr id="10" name="フローチャート: 結合子 9">
            <a:extLst>
              <a:ext uri="{FF2B5EF4-FFF2-40B4-BE49-F238E27FC236}">
                <a16:creationId xmlns:a16="http://schemas.microsoft.com/office/drawing/2014/main" id="{35612868-7137-2DD2-452E-CE706BCEC257}"/>
              </a:ext>
            </a:extLst>
          </p:cNvPr>
          <p:cNvSpPr/>
          <p:nvPr/>
        </p:nvSpPr>
        <p:spPr>
          <a:xfrm>
            <a:off x="2159000" y="3355750"/>
            <a:ext cx="2489200" cy="777502"/>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kumimoji="1" lang="ja-JP" altLang="en-US" b="1" dirty="0"/>
              <a:t>セキュリティ</a:t>
            </a:r>
            <a:endParaRPr kumimoji="1" lang="en-US" altLang="ja-JP" b="1" dirty="0"/>
          </a:p>
          <a:p>
            <a:pPr algn="ctr"/>
            <a:r>
              <a:rPr kumimoji="1" lang="ja-JP" altLang="en-US" b="1" dirty="0"/>
              <a:t>インシデント</a:t>
            </a:r>
          </a:p>
        </p:txBody>
      </p:sp>
      <p:sp>
        <p:nvSpPr>
          <p:cNvPr id="11" name="矢印: 下 10">
            <a:extLst>
              <a:ext uri="{FF2B5EF4-FFF2-40B4-BE49-F238E27FC236}">
                <a16:creationId xmlns:a16="http://schemas.microsoft.com/office/drawing/2014/main" id="{B240E52A-0595-F996-6770-411EE71040A0}"/>
              </a:ext>
            </a:extLst>
          </p:cNvPr>
          <p:cNvSpPr/>
          <p:nvPr/>
        </p:nvSpPr>
        <p:spPr>
          <a:xfrm>
            <a:off x="3217334" y="4241086"/>
            <a:ext cx="372533" cy="28817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矢印: 下 11">
            <a:extLst>
              <a:ext uri="{FF2B5EF4-FFF2-40B4-BE49-F238E27FC236}">
                <a16:creationId xmlns:a16="http://schemas.microsoft.com/office/drawing/2014/main" id="{194B1A59-9805-5B3A-F351-F5EB79C195E8}"/>
              </a:ext>
            </a:extLst>
          </p:cNvPr>
          <p:cNvSpPr/>
          <p:nvPr/>
        </p:nvSpPr>
        <p:spPr>
          <a:xfrm>
            <a:off x="3183467" y="5312925"/>
            <a:ext cx="406400" cy="58583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64A24332-4AEE-D300-AB93-8DEDFCD0E1CE}"/>
              </a:ext>
            </a:extLst>
          </p:cNvPr>
          <p:cNvSpPr txBox="1"/>
          <p:nvPr/>
        </p:nvSpPr>
        <p:spPr>
          <a:xfrm>
            <a:off x="3589867" y="5267465"/>
            <a:ext cx="2619022" cy="646331"/>
          </a:xfrm>
          <a:prstGeom prst="rect">
            <a:avLst/>
          </a:prstGeom>
          <a:noFill/>
        </p:spPr>
        <p:txBody>
          <a:bodyPr wrap="square">
            <a:spAutoFit/>
          </a:bodyPr>
          <a:lstStyle/>
          <a:p>
            <a:r>
              <a:rPr lang="ja-JP" altLang="en-US" b="1" dirty="0">
                <a:solidFill>
                  <a:srgbClr val="0070C0"/>
                </a:solidFill>
              </a:rPr>
              <a:t>被害最小化のための</a:t>
            </a:r>
            <a:endParaRPr lang="en-US" altLang="ja-JP" b="1" dirty="0">
              <a:solidFill>
                <a:srgbClr val="0070C0"/>
              </a:solidFill>
            </a:endParaRPr>
          </a:p>
          <a:p>
            <a:r>
              <a:rPr lang="ja-JP" altLang="en-US" b="1" dirty="0">
                <a:solidFill>
                  <a:srgbClr val="0070C0"/>
                </a:solidFill>
              </a:rPr>
              <a:t>サポート</a:t>
            </a:r>
          </a:p>
        </p:txBody>
      </p:sp>
      <p:sp>
        <p:nvSpPr>
          <p:cNvPr id="14" name="矢印: 上下 13">
            <a:extLst>
              <a:ext uri="{FF2B5EF4-FFF2-40B4-BE49-F238E27FC236}">
                <a16:creationId xmlns:a16="http://schemas.microsoft.com/office/drawing/2014/main" id="{1DE9980C-78EC-9AAC-2558-E87AF7942004}"/>
              </a:ext>
            </a:extLst>
          </p:cNvPr>
          <p:cNvSpPr/>
          <p:nvPr/>
        </p:nvSpPr>
        <p:spPr>
          <a:xfrm rot="16200000">
            <a:off x="4551206" y="4572455"/>
            <a:ext cx="270932" cy="583454"/>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矢印: 上下 14">
            <a:extLst>
              <a:ext uri="{FF2B5EF4-FFF2-40B4-BE49-F238E27FC236}">
                <a16:creationId xmlns:a16="http://schemas.microsoft.com/office/drawing/2014/main" id="{82E42144-4A97-A18F-A6D1-7C9D47EC46E9}"/>
              </a:ext>
            </a:extLst>
          </p:cNvPr>
          <p:cNvSpPr/>
          <p:nvPr/>
        </p:nvSpPr>
        <p:spPr>
          <a:xfrm rot="16200000">
            <a:off x="2110277" y="4605280"/>
            <a:ext cx="270933" cy="517802"/>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フローチャート: 結合子 15">
            <a:extLst>
              <a:ext uri="{FF2B5EF4-FFF2-40B4-BE49-F238E27FC236}">
                <a16:creationId xmlns:a16="http://schemas.microsoft.com/office/drawing/2014/main" id="{A7C59226-18BD-2391-EA62-E9161910F280}"/>
              </a:ext>
            </a:extLst>
          </p:cNvPr>
          <p:cNvSpPr/>
          <p:nvPr/>
        </p:nvSpPr>
        <p:spPr>
          <a:xfrm>
            <a:off x="5046134" y="4582422"/>
            <a:ext cx="1174046" cy="585839"/>
          </a:xfrm>
          <a:prstGeom prst="flowChartConnector">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t>社外</a:t>
            </a:r>
            <a:endParaRPr kumimoji="1" lang="en-US" altLang="ja-JP" b="1" dirty="0"/>
          </a:p>
          <a:p>
            <a:pPr algn="ctr"/>
            <a:r>
              <a:rPr lang="ja-JP" altLang="en-US" b="1" dirty="0"/>
              <a:t>組織</a:t>
            </a:r>
            <a:endParaRPr kumimoji="1" lang="ja-JP" altLang="en-US" b="1" dirty="0"/>
          </a:p>
        </p:txBody>
      </p:sp>
      <p:sp>
        <p:nvSpPr>
          <p:cNvPr id="17" name="フローチャート: 結合子 16">
            <a:extLst>
              <a:ext uri="{FF2B5EF4-FFF2-40B4-BE49-F238E27FC236}">
                <a16:creationId xmlns:a16="http://schemas.microsoft.com/office/drawing/2014/main" id="{ABA7B8B4-64EC-01BE-A9AD-A1363060451D}"/>
              </a:ext>
            </a:extLst>
          </p:cNvPr>
          <p:cNvSpPr/>
          <p:nvPr/>
        </p:nvSpPr>
        <p:spPr>
          <a:xfrm>
            <a:off x="723524" y="4582422"/>
            <a:ext cx="1174046" cy="585839"/>
          </a:xfrm>
          <a:prstGeom prst="flowChartConnector">
            <a:avLst/>
          </a:prstGeom>
          <a:ln w="38100"/>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t>社内</a:t>
            </a:r>
            <a:endParaRPr kumimoji="1" lang="en-US" altLang="ja-JP" b="1" dirty="0"/>
          </a:p>
          <a:p>
            <a:pPr algn="ctr"/>
            <a:r>
              <a:rPr lang="ja-JP" altLang="en-US" b="1" dirty="0"/>
              <a:t>組織</a:t>
            </a:r>
            <a:endParaRPr kumimoji="1" lang="ja-JP" altLang="en-US" b="1" dirty="0"/>
          </a:p>
        </p:txBody>
      </p:sp>
      <p:sp>
        <p:nvSpPr>
          <p:cNvPr id="18" name="フローチャート: 結合子 17">
            <a:extLst>
              <a:ext uri="{FF2B5EF4-FFF2-40B4-BE49-F238E27FC236}">
                <a16:creationId xmlns:a16="http://schemas.microsoft.com/office/drawing/2014/main" id="{598973CE-11CB-8C10-A690-C1A6486DFBD7}"/>
              </a:ext>
            </a:extLst>
          </p:cNvPr>
          <p:cNvSpPr/>
          <p:nvPr/>
        </p:nvSpPr>
        <p:spPr>
          <a:xfrm>
            <a:off x="8206644" y="4804188"/>
            <a:ext cx="1625601" cy="585839"/>
          </a:xfrm>
          <a:prstGeom prst="flowChartConnector">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altLang="ja-JP" b="1" dirty="0"/>
              <a:t>P</a:t>
            </a:r>
            <a:r>
              <a:rPr kumimoji="1" lang="en-US" altLang="ja-JP" b="1" dirty="0"/>
              <a:t>SIRT</a:t>
            </a:r>
            <a:endParaRPr kumimoji="1" lang="ja-JP" altLang="en-US" b="1" dirty="0"/>
          </a:p>
        </p:txBody>
      </p:sp>
      <p:sp>
        <p:nvSpPr>
          <p:cNvPr id="19" name="フローチャート: 結合子 18">
            <a:extLst>
              <a:ext uri="{FF2B5EF4-FFF2-40B4-BE49-F238E27FC236}">
                <a16:creationId xmlns:a16="http://schemas.microsoft.com/office/drawing/2014/main" id="{C24A3850-C8A9-53FB-5F61-858BFC76A27B}"/>
              </a:ext>
            </a:extLst>
          </p:cNvPr>
          <p:cNvSpPr/>
          <p:nvPr/>
        </p:nvSpPr>
        <p:spPr>
          <a:xfrm>
            <a:off x="8053022" y="5796492"/>
            <a:ext cx="1932846" cy="585840"/>
          </a:xfrm>
          <a:prstGeom prst="flowChartConnector">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ja-JP" altLang="en-US" b="1" dirty="0"/>
              <a:t>脆弱性発見</a:t>
            </a:r>
            <a:endParaRPr kumimoji="1" lang="ja-JP" altLang="en-US" b="1" dirty="0"/>
          </a:p>
        </p:txBody>
      </p:sp>
      <p:sp>
        <p:nvSpPr>
          <p:cNvPr id="20" name="矢印: 下 19">
            <a:extLst>
              <a:ext uri="{FF2B5EF4-FFF2-40B4-BE49-F238E27FC236}">
                <a16:creationId xmlns:a16="http://schemas.microsoft.com/office/drawing/2014/main" id="{20A76869-D094-A118-FBE4-01EE5F74EC4F}"/>
              </a:ext>
            </a:extLst>
          </p:cNvPr>
          <p:cNvSpPr/>
          <p:nvPr/>
        </p:nvSpPr>
        <p:spPr>
          <a:xfrm rot="10800000">
            <a:off x="8833177" y="5461757"/>
            <a:ext cx="372533" cy="288173"/>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21" name="矢印: 下 20">
            <a:extLst>
              <a:ext uri="{FF2B5EF4-FFF2-40B4-BE49-F238E27FC236}">
                <a16:creationId xmlns:a16="http://schemas.microsoft.com/office/drawing/2014/main" id="{1A1952A3-949E-85BE-5EAF-2A540F5115E1}"/>
              </a:ext>
            </a:extLst>
          </p:cNvPr>
          <p:cNvSpPr/>
          <p:nvPr/>
        </p:nvSpPr>
        <p:spPr>
          <a:xfrm rot="10800000">
            <a:off x="8833175" y="4112154"/>
            <a:ext cx="372533" cy="554135"/>
          </a:xfrm>
          <a:prstGeom prst="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052" name="Picture 4">
            <a:extLst>
              <a:ext uri="{FF2B5EF4-FFF2-40B4-BE49-F238E27FC236}">
                <a16:creationId xmlns:a16="http://schemas.microsoft.com/office/drawing/2014/main" id="{60E02E11-561A-5F10-7278-6BEB058E34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50988" y="3579115"/>
            <a:ext cx="510524" cy="554137"/>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0E363E4A-5E3A-58BE-E5B4-AB668B22289F}"/>
              </a:ext>
            </a:extLst>
          </p:cNvPr>
          <p:cNvSpPr txBox="1"/>
          <p:nvPr/>
        </p:nvSpPr>
        <p:spPr>
          <a:xfrm>
            <a:off x="8329221" y="3569162"/>
            <a:ext cx="2619022" cy="369332"/>
          </a:xfrm>
          <a:prstGeom prst="rect">
            <a:avLst/>
          </a:prstGeom>
          <a:noFill/>
        </p:spPr>
        <p:txBody>
          <a:bodyPr wrap="square">
            <a:spAutoFit/>
          </a:bodyPr>
          <a:lstStyle/>
          <a:p>
            <a:r>
              <a:rPr lang="ja-JP" altLang="en-US" b="1" dirty="0">
                <a:solidFill>
                  <a:srgbClr val="FF0000"/>
                </a:solidFill>
              </a:rPr>
              <a:t>製造・販売した製品</a:t>
            </a:r>
          </a:p>
        </p:txBody>
      </p:sp>
      <p:sp>
        <p:nvSpPr>
          <p:cNvPr id="23" name="テキスト ボックス 22">
            <a:extLst>
              <a:ext uri="{FF2B5EF4-FFF2-40B4-BE49-F238E27FC236}">
                <a16:creationId xmlns:a16="http://schemas.microsoft.com/office/drawing/2014/main" id="{1A69AC80-76FE-6055-289E-79F9F7B801F2}"/>
              </a:ext>
            </a:extLst>
          </p:cNvPr>
          <p:cNvSpPr txBox="1"/>
          <p:nvPr/>
        </p:nvSpPr>
        <p:spPr>
          <a:xfrm>
            <a:off x="9215961" y="4094264"/>
            <a:ext cx="2619022" cy="646331"/>
          </a:xfrm>
          <a:prstGeom prst="rect">
            <a:avLst/>
          </a:prstGeom>
          <a:noFill/>
        </p:spPr>
        <p:txBody>
          <a:bodyPr wrap="square">
            <a:spAutoFit/>
          </a:bodyPr>
          <a:lstStyle/>
          <a:p>
            <a:r>
              <a:rPr lang="ja-JP" altLang="en-US" b="1" dirty="0">
                <a:solidFill>
                  <a:schemeClr val="accent6">
                    <a:lumMod val="75000"/>
                  </a:schemeClr>
                </a:solidFill>
              </a:rPr>
              <a:t>セキュリティパッチの提供</a:t>
            </a:r>
          </a:p>
        </p:txBody>
      </p:sp>
      <p:pic>
        <p:nvPicPr>
          <p:cNvPr id="2054" name="Picture 6">
            <a:extLst>
              <a:ext uri="{FF2B5EF4-FFF2-40B4-BE49-F238E27FC236}">
                <a16:creationId xmlns:a16="http://schemas.microsoft.com/office/drawing/2014/main" id="{7207FDCD-C903-F307-EF71-AD9B3E48D98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5572" y="3390606"/>
            <a:ext cx="955788" cy="726444"/>
          </a:xfrm>
          <a:prstGeom prst="rect">
            <a:avLst/>
          </a:prstGeom>
          <a:noFill/>
          <a:extLst>
            <a:ext uri="{909E8E84-426E-40DD-AFC4-6F175D3DCCD1}">
              <a14:hiddenFill xmlns:a14="http://schemas.microsoft.com/office/drawing/2010/main">
                <a:solidFill>
                  <a:srgbClr val="FFFFFF"/>
                </a:solidFill>
              </a14:hiddenFill>
            </a:ext>
          </a:extLst>
        </p:spPr>
      </p:pic>
      <p:sp>
        <p:nvSpPr>
          <p:cNvPr id="24" name="矢印: 上下 23">
            <a:extLst>
              <a:ext uri="{FF2B5EF4-FFF2-40B4-BE49-F238E27FC236}">
                <a16:creationId xmlns:a16="http://schemas.microsoft.com/office/drawing/2014/main" id="{4B68A36E-0142-BFB8-EF20-1513BE118C94}"/>
              </a:ext>
            </a:extLst>
          </p:cNvPr>
          <p:cNvSpPr/>
          <p:nvPr/>
        </p:nvSpPr>
        <p:spPr>
          <a:xfrm rot="16200000">
            <a:off x="10094333" y="4792892"/>
            <a:ext cx="270932" cy="583454"/>
          </a:xfrm>
          <a:prstGeom prst="up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フローチャート: 結合子 24">
            <a:extLst>
              <a:ext uri="{FF2B5EF4-FFF2-40B4-BE49-F238E27FC236}">
                <a16:creationId xmlns:a16="http://schemas.microsoft.com/office/drawing/2014/main" id="{8EF8ED72-2CB3-824E-FB6D-580012EB62A2}"/>
              </a:ext>
            </a:extLst>
          </p:cNvPr>
          <p:cNvSpPr/>
          <p:nvPr/>
        </p:nvSpPr>
        <p:spPr>
          <a:xfrm>
            <a:off x="10589261" y="4802859"/>
            <a:ext cx="1174046" cy="585839"/>
          </a:xfrm>
          <a:prstGeom prst="flowChartConnector">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t>社外</a:t>
            </a:r>
            <a:endParaRPr kumimoji="1" lang="en-US" altLang="ja-JP" b="1" dirty="0"/>
          </a:p>
          <a:p>
            <a:pPr algn="ctr"/>
            <a:r>
              <a:rPr lang="ja-JP" altLang="en-US" b="1" dirty="0"/>
              <a:t>組織</a:t>
            </a:r>
            <a:endParaRPr kumimoji="1" lang="ja-JP" altLang="en-US" b="1" dirty="0"/>
          </a:p>
        </p:txBody>
      </p:sp>
      <p:sp>
        <p:nvSpPr>
          <p:cNvPr id="26" name="矢印: 上下 25">
            <a:extLst>
              <a:ext uri="{FF2B5EF4-FFF2-40B4-BE49-F238E27FC236}">
                <a16:creationId xmlns:a16="http://schemas.microsoft.com/office/drawing/2014/main" id="{52122BF3-BB15-1C11-0C09-0C6869F0293A}"/>
              </a:ext>
            </a:extLst>
          </p:cNvPr>
          <p:cNvSpPr/>
          <p:nvPr/>
        </p:nvSpPr>
        <p:spPr>
          <a:xfrm rot="16200000">
            <a:off x="7816225" y="4846083"/>
            <a:ext cx="270933" cy="517802"/>
          </a:xfrm>
          <a:prstGeom prst="upDownArrow">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フローチャート: 結合子 26">
            <a:extLst>
              <a:ext uri="{FF2B5EF4-FFF2-40B4-BE49-F238E27FC236}">
                <a16:creationId xmlns:a16="http://schemas.microsoft.com/office/drawing/2014/main" id="{FE132D5A-BA19-20B8-3F68-59C3C95CD034}"/>
              </a:ext>
            </a:extLst>
          </p:cNvPr>
          <p:cNvSpPr/>
          <p:nvPr/>
        </p:nvSpPr>
        <p:spPr>
          <a:xfrm>
            <a:off x="6429472" y="4823225"/>
            <a:ext cx="1174046" cy="585839"/>
          </a:xfrm>
          <a:prstGeom prst="flowChartConnector">
            <a:avLst/>
          </a:prstGeom>
          <a:ln w="38100">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kumimoji="1" lang="ja-JP" altLang="en-US" b="1" dirty="0"/>
              <a:t>社内</a:t>
            </a:r>
            <a:endParaRPr kumimoji="1" lang="en-US" altLang="ja-JP" b="1" dirty="0"/>
          </a:p>
          <a:p>
            <a:pPr algn="ctr"/>
            <a:r>
              <a:rPr lang="ja-JP" altLang="en-US" b="1" dirty="0"/>
              <a:t>組織</a:t>
            </a:r>
            <a:endParaRPr kumimoji="1" lang="ja-JP" altLang="en-US" b="1" dirty="0"/>
          </a:p>
        </p:txBody>
      </p:sp>
    </p:spTree>
    <p:extLst>
      <p:ext uri="{BB962C8B-B14F-4D97-AF65-F5344CB8AC3E}">
        <p14:creationId xmlns:p14="http://schemas.microsoft.com/office/powerpoint/2010/main" val="62287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96615" y="1494929"/>
            <a:ext cx="11163213" cy="1754326"/>
          </a:xfrm>
          <a:prstGeom prst="rect">
            <a:avLst/>
          </a:prstGeom>
          <a:noFill/>
        </p:spPr>
        <p:txBody>
          <a:bodyPr wrap="square" rtlCol="0">
            <a:spAutoFit/>
          </a:bodyPr>
          <a:lstStyle/>
          <a:p>
            <a:r>
              <a:rPr lang="en-US" altLang="ja-JP" sz="2400" b="1" dirty="0">
                <a:solidFill>
                  <a:srgbClr val="FF0000"/>
                </a:solidFill>
              </a:rPr>
              <a:t>ISAC</a:t>
            </a:r>
            <a:r>
              <a:rPr lang="ja-JP" altLang="en-US" sz="2400" b="1" dirty="0">
                <a:solidFill>
                  <a:srgbClr val="FF0000"/>
                </a:solidFill>
              </a:rPr>
              <a:t>（</a:t>
            </a:r>
            <a:r>
              <a:rPr lang="en-US" altLang="ja-JP" sz="2400" b="1" dirty="0">
                <a:solidFill>
                  <a:srgbClr val="FF0000"/>
                </a:solidFill>
              </a:rPr>
              <a:t>Information Sharing and Analysis Center</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業界内での情報共有・連携の取り組み推進を図る組織</a:t>
            </a:r>
            <a:r>
              <a:rPr lang="ja-JP" altLang="en-US" sz="2400" dirty="0"/>
              <a:t>のこと</a:t>
            </a:r>
            <a:r>
              <a:rPr lang="ja-JP" altLang="en-US" sz="2400" b="1" dirty="0"/>
              <a:t>。</a:t>
            </a:r>
            <a:r>
              <a:rPr lang="ja-JP" altLang="en-US" sz="2400" dirty="0"/>
              <a:t>国内では金融</a:t>
            </a:r>
            <a:r>
              <a:rPr lang="en-US" altLang="ja-JP" sz="2400" dirty="0"/>
              <a:t>ISAC</a:t>
            </a:r>
            <a:r>
              <a:rPr lang="ja-JP" altLang="en-US" sz="2400" dirty="0"/>
              <a:t>や交通</a:t>
            </a:r>
            <a:r>
              <a:rPr lang="en-US" altLang="ja-JP" sz="2400" dirty="0"/>
              <a:t>ISAC</a:t>
            </a:r>
            <a:r>
              <a:rPr lang="ja-JP" altLang="en-US" sz="2400" dirty="0"/>
              <a:t>、電力</a:t>
            </a:r>
            <a:r>
              <a:rPr lang="en-US" altLang="ja-JP" sz="2400" dirty="0"/>
              <a:t>ISAC</a:t>
            </a:r>
            <a:r>
              <a:rPr lang="ja-JP" altLang="en-US" sz="2400" dirty="0"/>
              <a:t>などが存在する。セキュリティ情報共有組織とも呼ばれる。</a:t>
            </a:r>
            <a:endParaRPr lang="en-US" altLang="ja-JP" sz="2400" dirty="0"/>
          </a:p>
        </p:txBody>
      </p:sp>
      <p:pic>
        <p:nvPicPr>
          <p:cNvPr id="30" name="図 29">
            <a:extLst>
              <a:ext uri="{FF2B5EF4-FFF2-40B4-BE49-F238E27FC236}">
                <a16:creationId xmlns:a16="http://schemas.microsoft.com/office/drawing/2014/main" id="{49E4AB5D-8F99-71C2-E0DF-571C6453F5B0}"/>
              </a:ext>
            </a:extLst>
          </p:cNvPr>
          <p:cNvPicPr>
            <a:picLocks noChangeAspect="1"/>
          </p:cNvPicPr>
          <p:nvPr/>
        </p:nvPicPr>
        <p:blipFill>
          <a:blip r:embed="rId2"/>
          <a:stretch>
            <a:fillRect/>
          </a:stretch>
        </p:blipFill>
        <p:spPr>
          <a:xfrm>
            <a:off x="2765418" y="3127535"/>
            <a:ext cx="6661164" cy="1384995"/>
          </a:xfrm>
          <a:prstGeom prst="rect">
            <a:avLst/>
          </a:prstGeom>
        </p:spPr>
      </p:pic>
      <p:sp>
        <p:nvSpPr>
          <p:cNvPr id="2051" name="テキスト ボックス 2050">
            <a:extLst>
              <a:ext uri="{FF2B5EF4-FFF2-40B4-BE49-F238E27FC236}">
                <a16:creationId xmlns:a16="http://schemas.microsoft.com/office/drawing/2014/main" id="{DEA18BE0-C926-4AAB-5038-CD2A0FF9DC5D}"/>
              </a:ext>
            </a:extLst>
          </p:cNvPr>
          <p:cNvSpPr txBox="1"/>
          <p:nvPr/>
        </p:nvSpPr>
        <p:spPr>
          <a:xfrm>
            <a:off x="3330582" y="4635963"/>
            <a:ext cx="6096000" cy="369332"/>
          </a:xfrm>
          <a:prstGeom prst="rect">
            <a:avLst/>
          </a:prstGeom>
          <a:noFill/>
        </p:spPr>
        <p:txBody>
          <a:bodyPr wrap="square">
            <a:spAutoFit/>
          </a:bodyPr>
          <a:lstStyle/>
          <a:p>
            <a:r>
              <a:rPr lang="ja-JP" altLang="en-US" dirty="0">
                <a:hlinkClick r:id="rId3"/>
              </a:rPr>
              <a:t>一般社団法人</a:t>
            </a:r>
            <a:r>
              <a:rPr lang="en-US" altLang="ja-JP" dirty="0">
                <a:hlinkClick r:id="rId3"/>
              </a:rPr>
              <a:t>ICT-ISAC / ICT-ISAC JAPAN</a:t>
            </a:r>
            <a:endParaRPr lang="ja-JP" altLang="en-US" dirty="0"/>
          </a:p>
        </p:txBody>
      </p:sp>
    </p:spTree>
    <p:extLst>
      <p:ext uri="{BB962C8B-B14F-4D97-AF65-F5344CB8AC3E}">
        <p14:creationId xmlns:p14="http://schemas.microsoft.com/office/powerpoint/2010/main" val="18833571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06304" y="1043374"/>
            <a:ext cx="11163213" cy="2492990"/>
          </a:xfrm>
          <a:prstGeom prst="rect">
            <a:avLst/>
          </a:prstGeom>
          <a:noFill/>
        </p:spPr>
        <p:txBody>
          <a:bodyPr wrap="square" rtlCol="0">
            <a:spAutoFit/>
          </a:bodyPr>
          <a:lstStyle/>
          <a:p>
            <a:r>
              <a:rPr lang="en-US" altLang="ja-JP" sz="2400" b="1" dirty="0">
                <a:solidFill>
                  <a:srgbClr val="FF0000"/>
                </a:solidFill>
              </a:rPr>
              <a:t>NOTICE</a:t>
            </a:r>
          </a:p>
          <a:p>
            <a:endParaRPr lang="en-US" altLang="ja-JP" sz="1200" dirty="0"/>
          </a:p>
          <a:p>
            <a:r>
              <a:rPr lang="ja-JP" altLang="en-US" sz="2400" dirty="0"/>
              <a:t>総務省・国立研究開発法人情報通信研究機構（</a:t>
            </a:r>
            <a:r>
              <a:rPr lang="en-US" altLang="ja-JP" sz="2400" dirty="0"/>
              <a:t>NICT</a:t>
            </a:r>
            <a:r>
              <a:rPr lang="ja-JP" altLang="en-US" sz="2400" dirty="0"/>
              <a:t>）・インターネットサービスプロバイダ（</a:t>
            </a:r>
            <a:r>
              <a:rPr lang="en-US" altLang="ja-JP" sz="2400" dirty="0"/>
              <a:t>ISP</a:t>
            </a:r>
            <a:r>
              <a:rPr lang="ja-JP" altLang="en-US" sz="2400" dirty="0"/>
              <a:t>）が連携し、</a:t>
            </a:r>
            <a:r>
              <a:rPr lang="en-US" altLang="ja-JP" sz="2400" b="1" dirty="0"/>
              <a:t>IoT</a:t>
            </a:r>
            <a:r>
              <a:rPr lang="ja-JP" altLang="en-US" sz="2400" b="1" dirty="0"/>
              <a:t>機器のセキュリティ対策向上を推進する</a:t>
            </a:r>
            <a:r>
              <a:rPr lang="ja-JP" altLang="en-US" sz="2400" dirty="0"/>
              <a:t>ことにより、</a:t>
            </a:r>
            <a:r>
              <a:rPr lang="ja-JP" altLang="en-US" sz="2400" b="1" dirty="0"/>
              <a:t>サイバー攻撃の発生や、その被害を未然に防ぐためのプロジェクト</a:t>
            </a:r>
            <a:r>
              <a:rPr lang="ja-JP" altLang="en-US" sz="2400" dirty="0"/>
              <a:t>のこと。</a:t>
            </a:r>
            <a:r>
              <a:rPr lang="en-US" altLang="ja-JP" sz="2400" b="1" dirty="0"/>
              <a:t>IoT</a:t>
            </a:r>
            <a:r>
              <a:rPr lang="ja-JP" altLang="en-US" sz="2400" b="1" dirty="0"/>
              <a:t>機器の安全な管理方法の広報や、危険性がある</a:t>
            </a:r>
            <a:r>
              <a:rPr lang="en-US" altLang="ja-JP" sz="2400" b="1" dirty="0"/>
              <a:t>IoT</a:t>
            </a:r>
            <a:r>
              <a:rPr lang="ja-JP" altLang="en-US" sz="2400" b="1" dirty="0"/>
              <a:t>機器の管理者・利用者への注意喚起</a:t>
            </a:r>
            <a:r>
              <a:rPr lang="ja-JP" altLang="en-US" sz="2400" dirty="0"/>
              <a:t>を行っている。</a:t>
            </a:r>
            <a:endParaRPr lang="en-US" altLang="ja-JP" sz="2400" dirty="0"/>
          </a:p>
        </p:txBody>
      </p:sp>
      <p:pic>
        <p:nvPicPr>
          <p:cNvPr id="3" name="図 2">
            <a:extLst>
              <a:ext uri="{FF2B5EF4-FFF2-40B4-BE49-F238E27FC236}">
                <a16:creationId xmlns:a16="http://schemas.microsoft.com/office/drawing/2014/main" id="{A0513EFF-F1EA-00FB-A277-A51383EE9E64}"/>
              </a:ext>
            </a:extLst>
          </p:cNvPr>
          <p:cNvPicPr>
            <a:picLocks noChangeAspect="1"/>
          </p:cNvPicPr>
          <p:nvPr/>
        </p:nvPicPr>
        <p:blipFill>
          <a:blip r:embed="rId2"/>
          <a:stretch>
            <a:fillRect/>
          </a:stretch>
        </p:blipFill>
        <p:spPr>
          <a:xfrm>
            <a:off x="4057486" y="3623439"/>
            <a:ext cx="3528647" cy="925289"/>
          </a:xfrm>
          <a:prstGeom prst="rect">
            <a:avLst/>
          </a:prstGeom>
        </p:spPr>
      </p:pic>
      <p:sp>
        <p:nvSpPr>
          <p:cNvPr id="6" name="テキスト ボックス 5">
            <a:extLst>
              <a:ext uri="{FF2B5EF4-FFF2-40B4-BE49-F238E27FC236}">
                <a16:creationId xmlns:a16="http://schemas.microsoft.com/office/drawing/2014/main" id="{BCAFF512-5C8F-D0D9-1558-44FC776E42B3}"/>
              </a:ext>
            </a:extLst>
          </p:cNvPr>
          <p:cNvSpPr txBox="1"/>
          <p:nvPr/>
        </p:nvSpPr>
        <p:spPr>
          <a:xfrm>
            <a:off x="4154311" y="4635803"/>
            <a:ext cx="3883378" cy="369332"/>
          </a:xfrm>
          <a:prstGeom prst="rect">
            <a:avLst/>
          </a:prstGeom>
          <a:noFill/>
        </p:spPr>
        <p:txBody>
          <a:bodyPr wrap="square">
            <a:spAutoFit/>
          </a:bodyPr>
          <a:lstStyle/>
          <a:p>
            <a:r>
              <a:rPr lang="en-US" altLang="ja-JP" dirty="0">
                <a:hlinkClick r:id="rId3"/>
              </a:rPr>
              <a:t>NOTICE | </a:t>
            </a:r>
            <a:r>
              <a:rPr lang="ja-JP" altLang="en-US" dirty="0">
                <a:hlinkClick r:id="rId3"/>
              </a:rPr>
              <a:t>みんなで守る、</a:t>
            </a:r>
            <a:r>
              <a:rPr lang="en-US" altLang="ja-JP" dirty="0">
                <a:hlinkClick r:id="rId3"/>
              </a:rPr>
              <a:t>IoT</a:t>
            </a:r>
            <a:r>
              <a:rPr lang="ja-JP" altLang="en-US" dirty="0">
                <a:hlinkClick r:id="rId3"/>
              </a:rPr>
              <a:t>。</a:t>
            </a:r>
            <a:endParaRPr lang="ja-JP" altLang="en-US" dirty="0"/>
          </a:p>
        </p:txBody>
      </p:sp>
    </p:spTree>
    <p:extLst>
      <p:ext uri="{BB962C8B-B14F-4D97-AF65-F5344CB8AC3E}">
        <p14:creationId xmlns:p14="http://schemas.microsoft.com/office/powerpoint/2010/main" val="3423652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90610"/>
            <a:ext cx="11163213" cy="2523768"/>
          </a:xfrm>
          <a:prstGeom prst="rect">
            <a:avLst/>
          </a:prstGeom>
          <a:noFill/>
        </p:spPr>
        <p:txBody>
          <a:bodyPr wrap="square" rtlCol="0">
            <a:spAutoFit/>
          </a:bodyPr>
          <a:lstStyle/>
          <a:p>
            <a:r>
              <a:rPr lang="ja-JP" altLang="en-US" sz="2400" b="1" dirty="0">
                <a:solidFill>
                  <a:srgbClr val="FF0000"/>
                </a:solidFill>
              </a:rPr>
              <a:t>エシカルハッカー（</a:t>
            </a:r>
            <a:r>
              <a:rPr lang="en-US" altLang="ja-JP" sz="2400" b="1" dirty="0">
                <a:solidFill>
                  <a:srgbClr val="FF0000"/>
                </a:solidFill>
              </a:rPr>
              <a:t>Ethical Hacker</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コンピュータやソフトウェアのシステムまたはプロセスをテストし、セキュリティを評価、強化、改善することを専門とするセキュリティ専門家</a:t>
            </a:r>
            <a:r>
              <a:rPr lang="ja-JP" altLang="en-US" sz="2400" dirty="0"/>
              <a:t>のこと。</a:t>
            </a:r>
            <a:endParaRPr lang="en-US" altLang="ja-JP" sz="2400" dirty="0"/>
          </a:p>
          <a:p>
            <a:r>
              <a:rPr lang="ja-JP" altLang="en-US" sz="2400" dirty="0"/>
              <a:t>エシカルハッカーには</a:t>
            </a:r>
            <a:r>
              <a:rPr lang="ja-JP" altLang="en-US" sz="2400" b="0" i="0" dirty="0">
                <a:solidFill>
                  <a:srgbClr val="272C41"/>
                </a:solidFill>
                <a:effectLst/>
                <a:latin typeface="IBM Plex Sans" panose="020B0503050203000203" pitchFamily="34" charset="0"/>
              </a:rPr>
              <a:t>レッドチーム・ブルーチーム、バグハンター、ペネトレーションテスターなどの種類が存在する。</a:t>
            </a:r>
          </a:p>
          <a:p>
            <a:endParaRPr lang="en-US" altLang="ja-JP" sz="2400" dirty="0"/>
          </a:p>
        </p:txBody>
      </p:sp>
      <p:pic>
        <p:nvPicPr>
          <p:cNvPr id="3074" name="Picture 2">
            <a:extLst>
              <a:ext uri="{FF2B5EF4-FFF2-40B4-BE49-F238E27FC236}">
                <a16:creationId xmlns:a16="http://schemas.microsoft.com/office/drawing/2014/main" id="{1A7B5DD9-E8F5-9CDF-2E3E-06C0639BAC9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00689" y="2943577"/>
            <a:ext cx="3429000"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274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589007"/>
            <a:ext cx="11163213" cy="2123658"/>
          </a:xfrm>
          <a:prstGeom prst="rect">
            <a:avLst/>
          </a:prstGeom>
          <a:noFill/>
        </p:spPr>
        <p:txBody>
          <a:bodyPr wrap="square" rtlCol="0">
            <a:spAutoFit/>
          </a:bodyPr>
          <a:lstStyle/>
          <a:p>
            <a:r>
              <a:rPr lang="ja-JP" altLang="en-US" sz="2400" b="1" dirty="0">
                <a:solidFill>
                  <a:srgbClr val="FF0000"/>
                </a:solidFill>
              </a:rPr>
              <a:t>セキュリティクリアランス</a:t>
            </a:r>
            <a:endParaRPr lang="en-US" altLang="ja-JP" sz="2400" b="1" dirty="0">
              <a:solidFill>
                <a:srgbClr val="FF0000"/>
              </a:solidFill>
            </a:endParaRPr>
          </a:p>
          <a:p>
            <a:endParaRPr lang="en-US" altLang="ja-JP" sz="1200" dirty="0"/>
          </a:p>
          <a:p>
            <a:r>
              <a:rPr lang="ja-JP" altLang="en-US" sz="2400" dirty="0"/>
              <a:t>政府が保有する</a:t>
            </a:r>
            <a:r>
              <a:rPr lang="ja-JP" altLang="en-US" sz="2400" b="1" dirty="0"/>
              <a:t>安全保障上重要な情報</a:t>
            </a:r>
            <a:r>
              <a:rPr lang="ja-JP" altLang="en-US" sz="2400" dirty="0"/>
              <a:t>として指定された情報に</a:t>
            </a:r>
            <a:r>
              <a:rPr lang="ja-JP" altLang="en-US" sz="2400" b="1" dirty="0"/>
              <a:t>アクセスする必要がある者</a:t>
            </a:r>
            <a:r>
              <a:rPr lang="ja-JP" altLang="en-US" sz="2400" dirty="0"/>
              <a:t>に対し、その者の信頼性を調査・確認した上でアクセスを認める制度のこと。機密情報にアクセスできる人を限定することで、その</a:t>
            </a:r>
            <a:r>
              <a:rPr lang="ja-JP" altLang="en-US" sz="2400" b="1" dirty="0"/>
              <a:t>情報の漏洩を防ぐ</a:t>
            </a:r>
            <a:r>
              <a:rPr lang="ja-JP" altLang="en-US" sz="2400" dirty="0"/>
              <a:t>ことが主な目的である。</a:t>
            </a:r>
            <a:endParaRPr lang="en-US" altLang="ja-JP" sz="2400" dirty="0"/>
          </a:p>
        </p:txBody>
      </p:sp>
      <p:pic>
        <p:nvPicPr>
          <p:cNvPr id="1026" name="Picture 2">
            <a:extLst>
              <a:ext uri="{FF2B5EF4-FFF2-40B4-BE49-F238E27FC236}">
                <a16:creationId xmlns:a16="http://schemas.microsoft.com/office/drawing/2014/main" id="{4CD56765-B96B-3764-702A-2FCB10D587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23858" y="2622353"/>
            <a:ext cx="1272142" cy="127214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8A54C31-39DA-E66F-6ABA-7B2AB076AD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866" y="4167739"/>
            <a:ext cx="1412543" cy="1412543"/>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a:extLst>
              <a:ext uri="{FF2B5EF4-FFF2-40B4-BE49-F238E27FC236}">
                <a16:creationId xmlns:a16="http://schemas.microsoft.com/office/drawing/2014/main" id="{0EBA756E-4FA1-A9F8-9AD1-41E8D2C48329}"/>
              </a:ext>
            </a:extLst>
          </p:cNvPr>
          <p:cNvSpPr txBox="1"/>
          <p:nvPr/>
        </p:nvSpPr>
        <p:spPr>
          <a:xfrm>
            <a:off x="4954751" y="3923061"/>
            <a:ext cx="1010355" cy="369332"/>
          </a:xfrm>
          <a:prstGeom prst="rect">
            <a:avLst/>
          </a:prstGeom>
          <a:noFill/>
        </p:spPr>
        <p:txBody>
          <a:bodyPr wrap="square">
            <a:spAutoFit/>
          </a:bodyPr>
          <a:lstStyle/>
          <a:p>
            <a:pPr algn="ctr"/>
            <a:r>
              <a:rPr lang="ja-JP" altLang="en-US" b="1" dirty="0"/>
              <a:t>政府</a:t>
            </a:r>
          </a:p>
        </p:txBody>
      </p:sp>
      <p:sp>
        <p:nvSpPr>
          <p:cNvPr id="3" name="テキスト ボックス 2">
            <a:extLst>
              <a:ext uri="{FF2B5EF4-FFF2-40B4-BE49-F238E27FC236}">
                <a16:creationId xmlns:a16="http://schemas.microsoft.com/office/drawing/2014/main" id="{45467EBA-A1D8-D947-F88A-E631484054E1}"/>
              </a:ext>
            </a:extLst>
          </p:cNvPr>
          <p:cNvSpPr txBox="1"/>
          <p:nvPr/>
        </p:nvSpPr>
        <p:spPr>
          <a:xfrm>
            <a:off x="2231288" y="5514613"/>
            <a:ext cx="2535916" cy="646331"/>
          </a:xfrm>
          <a:prstGeom prst="rect">
            <a:avLst/>
          </a:prstGeom>
          <a:noFill/>
        </p:spPr>
        <p:txBody>
          <a:bodyPr wrap="square">
            <a:spAutoFit/>
          </a:bodyPr>
          <a:lstStyle/>
          <a:p>
            <a:r>
              <a:rPr lang="ja-JP" altLang="en-US" b="1" dirty="0"/>
              <a:t>・政府職員</a:t>
            </a:r>
            <a:endParaRPr lang="en-US" altLang="ja-JP" b="1" dirty="0"/>
          </a:p>
          <a:p>
            <a:r>
              <a:rPr lang="ja-JP" altLang="en-US" b="1" dirty="0"/>
              <a:t>・民間の研究者など</a:t>
            </a:r>
          </a:p>
        </p:txBody>
      </p:sp>
      <p:sp>
        <p:nvSpPr>
          <p:cNvPr id="5" name="テキスト ボックス 4">
            <a:extLst>
              <a:ext uri="{FF2B5EF4-FFF2-40B4-BE49-F238E27FC236}">
                <a16:creationId xmlns:a16="http://schemas.microsoft.com/office/drawing/2014/main" id="{7451C517-5339-D575-7D04-D982BC9FB19D}"/>
              </a:ext>
            </a:extLst>
          </p:cNvPr>
          <p:cNvSpPr txBox="1"/>
          <p:nvPr/>
        </p:nvSpPr>
        <p:spPr>
          <a:xfrm>
            <a:off x="6645976" y="5617743"/>
            <a:ext cx="2825401" cy="369332"/>
          </a:xfrm>
          <a:prstGeom prst="rect">
            <a:avLst/>
          </a:prstGeom>
          <a:noFill/>
        </p:spPr>
        <p:txBody>
          <a:bodyPr wrap="square">
            <a:spAutoFit/>
          </a:bodyPr>
          <a:lstStyle/>
          <a:p>
            <a:r>
              <a:rPr lang="ja-JP" altLang="en-US" b="1" dirty="0"/>
              <a:t>先端技術などの機密情報</a:t>
            </a:r>
          </a:p>
        </p:txBody>
      </p:sp>
      <p:pic>
        <p:nvPicPr>
          <p:cNvPr id="1032" name="Picture 8">
            <a:extLst>
              <a:ext uri="{FF2B5EF4-FFF2-40B4-BE49-F238E27FC236}">
                <a16:creationId xmlns:a16="http://schemas.microsoft.com/office/drawing/2014/main" id="{C8ADB207-B59B-3EB8-E09E-767C9D2CFC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1071" y="4160739"/>
            <a:ext cx="1859949" cy="1619956"/>
          </a:xfrm>
          <a:prstGeom prst="rect">
            <a:avLst/>
          </a:prstGeom>
          <a:noFill/>
          <a:extLst>
            <a:ext uri="{909E8E84-426E-40DD-AFC4-6F175D3DCCD1}">
              <a14:hiddenFill xmlns:a14="http://schemas.microsoft.com/office/drawing/2010/main">
                <a:solidFill>
                  <a:srgbClr val="FFFFFF"/>
                </a:solidFill>
              </a14:hiddenFill>
            </a:ext>
          </a:extLst>
        </p:spPr>
      </p:pic>
      <p:sp>
        <p:nvSpPr>
          <p:cNvPr id="6" name="矢印: 右 5">
            <a:extLst>
              <a:ext uri="{FF2B5EF4-FFF2-40B4-BE49-F238E27FC236}">
                <a16:creationId xmlns:a16="http://schemas.microsoft.com/office/drawing/2014/main" id="{B18C26CA-F407-BC2C-9C1A-306FCD4E0AAA}"/>
              </a:ext>
            </a:extLst>
          </p:cNvPr>
          <p:cNvSpPr/>
          <p:nvPr/>
        </p:nvSpPr>
        <p:spPr>
          <a:xfrm>
            <a:off x="4536135" y="5160522"/>
            <a:ext cx="2002210" cy="419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631E9672-FB4F-E21F-A5E6-C5F53BE435A1}"/>
              </a:ext>
            </a:extLst>
          </p:cNvPr>
          <p:cNvSpPr txBox="1"/>
          <p:nvPr/>
        </p:nvSpPr>
        <p:spPr>
          <a:xfrm>
            <a:off x="4767204" y="4597669"/>
            <a:ext cx="1728791" cy="646331"/>
          </a:xfrm>
          <a:prstGeom prst="rect">
            <a:avLst/>
          </a:prstGeom>
          <a:noFill/>
        </p:spPr>
        <p:txBody>
          <a:bodyPr wrap="square">
            <a:spAutoFit/>
          </a:bodyPr>
          <a:lstStyle/>
          <a:p>
            <a:r>
              <a:rPr lang="ja-JP" altLang="en-US" b="1" dirty="0">
                <a:solidFill>
                  <a:srgbClr val="2004AC"/>
                </a:solidFill>
              </a:rPr>
              <a:t>有資格者のみ</a:t>
            </a:r>
            <a:endParaRPr lang="en-US" altLang="ja-JP" b="1" dirty="0">
              <a:solidFill>
                <a:srgbClr val="2004AC"/>
              </a:solidFill>
            </a:endParaRPr>
          </a:p>
          <a:p>
            <a:r>
              <a:rPr lang="ja-JP" altLang="en-US" b="1" dirty="0">
                <a:solidFill>
                  <a:srgbClr val="2004AC"/>
                </a:solidFill>
              </a:rPr>
              <a:t>アクセス可能</a:t>
            </a:r>
          </a:p>
        </p:txBody>
      </p:sp>
      <p:sp>
        <p:nvSpPr>
          <p:cNvPr id="8" name="矢印: 右 7">
            <a:extLst>
              <a:ext uri="{FF2B5EF4-FFF2-40B4-BE49-F238E27FC236}">
                <a16:creationId xmlns:a16="http://schemas.microsoft.com/office/drawing/2014/main" id="{0C4E60FA-8F01-2DE1-CD43-8075998B510F}"/>
              </a:ext>
            </a:extLst>
          </p:cNvPr>
          <p:cNvSpPr/>
          <p:nvPr/>
        </p:nvSpPr>
        <p:spPr>
          <a:xfrm rot="8061624">
            <a:off x="3601437" y="3578211"/>
            <a:ext cx="1000230" cy="419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1459D43F-3B67-1303-EB8E-B46A12EF929F}"/>
              </a:ext>
            </a:extLst>
          </p:cNvPr>
          <p:cNvSpPr txBox="1"/>
          <p:nvPr/>
        </p:nvSpPr>
        <p:spPr>
          <a:xfrm>
            <a:off x="2237318" y="3194422"/>
            <a:ext cx="1728791" cy="646331"/>
          </a:xfrm>
          <a:prstGeom prst="rect">
            <a:avLst/>
          </a:prstGeom>
          <a:noFill/>
        </p:spPr>
        <p:txBody>
          <a:bodyPr wrap="square">
            <a:spAutoFit/>
          </a:bodyPr>
          <a:lstStyle/>
          <a:p>
            <a:r>
              <a:rPr lang="ja-JP" altLang="en-US" b="1" dirty="0">
                <a:solidFill>
                  <a:srgbClr val="2004AC"/>
                </a:solidFill>
              </a:rPr>
              <a:t>適格性を審査、</a:t>
            </a:r>
            <a:endParaRPr lang="en-US" altLang="ja-JP" b="1" dirty="0">
              <a:solidFill>
                <a:srgbClr val="2004AC"/>
              </a:solidFill>
            </a:endParaRPr>
          </a:p>
          <a:p>
            <a:r>
              <a:rPr lang="ja-JP" altLang="en-US" b="1" dirty="0">
                <a:solidFill>
                  <a:srgbClr val="2004AC"/>
                </a:solidFill>
              </a:rPr>
              <a:t>資格付与</a:t>
            </a:r>
          </a:p>
        </p:txBody>
      </p:sp>
      <p:sp>
        <p:nvSpPr>
          <p:cNvPr id="10" name="矢印: 右 9">
            <a:extLst>
              <a:ext uri="{FF2B5EF4-FFF2-40B4-BE49-F238E27FC236}">
                <a16:creationId xmlns:a16="http://schemas.microsoft.com/office/drawing/2014/main" id="{D03A0C0D-D29F-50F8-EFB5-597F3BBAEE86}"/>
              </a:ext>
            </a:extLst>
          </p:cNvPr>
          <p:cNvSpPr/>
          <p:nvPr/>
        </p:nvSpPr>
        <p:spPr>
          <a:xfrm rot="2661654">
            <a:off x="6381979" y="3582792"/>
            <a:ext cx="1000230" cy="41976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a:extLst>
              <a:ext uri="{FF2B5EF4-FFF2-40B4-BE49-F238E27FC236}">
                <a16:creationId xmlns:a16="http://schemas.microsoft.com/office/drawing/2014/main" id="{978D4DFA-390C-0434-03A8-A60BD5E45034}"/>
              </a:ext>
            </a:extLst>
          </p:cNvPr>
          <p:cNvSpPr txBox="1"/>
          <p:nvPr/>
        </p:nvSpPr>
        <p:spPr>
          <a:xfrm>
            <a:off x="7269312" y="3318478"/>
            <a:ext cx="1728791" cy="369332"/>
          </a:xfrm>
          <a:prstGeom prst="rect">
            <a:avLst/>
          </a:prstGeom>
          <a:noFill/>
        </p:spPr>
        <p:txBody>
          <a:bodyPr wrap="square">
            <a:spAutoFit/>
          </a:bodyPr>
          <a:lstStyle/>
          <a:p>
            <a:r>
              <a:rPr lang="ja-JP" altLang="en-US" b="1" dirty="0">
                <a:solidFill>
                  <a:srgbClr val="2004AC"/>
                </a:solidFill>
              </a:rPr>
              <a:t>厳重に管理</a:t>
            </a:r>
          </a:p>
        </p:txBody>
      </p:sp>
    </p:spTree>
    <p:extLst>
      <p:ext uri="{BB962C8B-B14F-4D97-AF65-F5344CB8AC3E}">
        <p14:creationId xmlns:p14="http://schemas.microsoft.com/office/powerpoint/2010/main" val="42433060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1093974"/>
            <a:ext cx="11163213" cy="1754326"/>
          </a:xfrm>
          <a:prstGeom prst="rect">
            <a:avLst/>
          </a:prstGeom>
          <a:noFill/>
        </p:spPr>
        <p:txBody>
          <a:bodyPr wrap="square" rtlCol="0">
            <a:spAutoFit/>
          </a:bodyPr>
          <a:lstStyle/>
          <a:p>
            <a:r>
              <a:rPr lang="en-US" altLang="ja-JP" sz="2400" b="1" dirty="0">
                <a:solidFill>
                  <a:srgbClr val="FF0000"/>
                </a:solidFill>
              </a:rPr>
              <a:t>WORM</a:t>
            </a:r>
            <a:r>
              <a:rPr lang="ja-JP" altLang="en-US" sz="2400" b="1" dirty="0">
                <a:solidFill>
                  <a:srgbClr val="FF0000"/>
                </a:solidFill>
              </a:rPr>
              <a:t>（</a:t>
            </a:r>
            <a:r>
              <a:rPr lang="en-US" altLang="ja-JP" sz="2400" b="1" dirty="0">
                <a:solidFill>
                  <a:srgbClr val="FF0000"/>
                </a:solidFill>
              </a:rPr>
              <a:t>Write Once Read Many</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b="1" dirty="0"/>
              <a:t>一度書き込んだデータを消去・変更できない追記型の記憶方式</a:t>
            </a:r>
            <a:r>
              <a:rPr lang="ja-JP" altLang="en-US" sz="2400" dirty="0"/>
              <a:t>のこと。操作ミスや故意によるデータの改ざん、削除を防ぐことができるため、コンプライアンス対応やセキュリティの強化に有効である。</a:t>
            </a:r>
            <a:endParaRPr lang="en-US" altLang="ja-JP" sz="2400" dirty="0"/>
          </a:p>
        </p:txBody>
      </p:sp>
      <p:pic>
        <p:nvPicPr>
          <p:cNvPr id="6" name="図 5">
            <a:extLst>
              <a:ext uri="{FF2B5EF4-FFF2-40B4-BE49-F238E27FC236}">
                <a16:creationId xmlns:a16="http://schemas.microsoft.com/office/drawing/2014/main" id="{4CC6232D-5031-2869-4632-9E4A023CEC67}"/>
              </a:ext>
            </a:extLst>
          </p:cNvPr>
          <p:cNvPicPr>
            <a:picLocks noChangeAspect="1"/>
          </p:cNvPicPr>
          <p:nvPr/>
        </p:nvPicPr>
        <p:blipFill>
          <a:blip r:embed="rId2"/>
          <a:stretch>
            <a:fillRect/>
          </a:stretch>
        </p:blipFill>
        <p:spPr>
          <a:xfrm>
            <a:off x="4333628" y="3053324"/>
            <a:ext cx="3524742" cy="2143424"/>
          </a:xfrm>
          <a:prstGeom prst="rect">
            <a:avLst/>
          </a:prstGeom>
        </p:spPr>
      </p:pic>
      <p:sp>
        <p:nvSpPr>
          <p:cNvPr id="12" name="テキスト ボックス 11">
            <a:extLst>
              <a:ext uri="{FF2B5EF4-FFF2-40B4-BE49-F238E27FC236}">
                <a16:creationId xmlns:a16="http://schemas.microsoft.com/office/drawing/2014/main" id="{96702212-2D67-F6BD-4FCA-1878F16D68A2}"/>
              </a:ext>
            </a:extLst>
          </p:cNvPr>
          <p:cNvSpPr txBox="1"/>
          <p:nvPr/>
        </p:nvSpPr>
        <p:spPr>
          <a:xfrm>
            <a:off x="3047998" y="5196748"/>
            <a:ext cx="6096000" cy="276999"/>
          </a:xfrm>
          <a:prstGeom prst="rect">
            <a:avLst/>
          </a:prstGeom>
          <a:noFill/>
        </p:spPr>
        <p:txBody>
          <a:bodyPr wrap="square">
            <a:spAutoFit/>
          </a:bodyPr>
          <a:lstStyle/>
          <a:p>
            <a:r>
              <a:rPr lang="en-US" altLang="ja-JP" sz="1200" dirty="0">
                <a:hlinkClick r:id="rId3"/>
              </a:rPr>
              <a:t>HPE LTO-8 Ultrium 30TB WORM</a:t>
            </a:r>
            <a:r>
              <a:rPr lang="ja-JP" altLang="en-US" sz="1200" dirty="0">
                <a:hlinkClick r:id="rId3"/>
              </a:rPr>
              <a:t>データカートリッジ </a:t>
            </a:r>
            <a:r>
              <a:rPr lang="en-US" altLang="ja-JP" sz="1200" dirty="0">
                <a:hlinkClick r:id="rId3"/>
              </a:rPr>
              <a:t>| HPE </a:t>
            </a:r>
            <a:r>
              <a:rPr lang="ja-JP" altLang="en-US" sz="1200" dirty="0">
                <a:hlinkClick r:id="rId3"/>
              </a:rPr>
              <a:t>日本 </a:t>
            </a:r>
            <a:r>
              <a:rPr lang="en-US" altLang="ja-JP" sz="1200" dirty="0">
                <a:hlinkClick r:id="rId3"/>
              </a:rPr>
              <a:t>| OID1010419358</a:t>
            </a:r>
            <a:endParaRPr lang="ja-JP" altLang="en-US" sz="1200" dirty="0"/>
          </a:p>
        </p:txBody>
      </p:sp>
    </p:spTree>
    <p:extLst>
      <p:ext uri="{BB962C8B-B14F-4D97-AF65-F5344CB8AC3E}">
        <p14:creationId xmlns:p14="http://schemas.microsoft.com/office/powerpoint/2010/main" val="3227242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2123658"/>
          </a:xfrm>
          <a:prstGeom prst="rect">
            <a:avLst/>
          </a:prstGeom>
          <a:noFill/>
        </p:spPr>
        <p:txBody>
          <a:bodyPr wrap="square" rtlCol="0">
            <a:spAutoFit/>
          </a:bodyPr>
          <a:lstStyle/>
          <a:p>
            <a:r>
              <a:rPr lang="en-US" altLang="ja-JP" sz="2400" b="1" dirty="0">
                <a:solidFill>
                  <a:srgbClr val="FF0000"/>
                </a:solidFill>
              </a:rPr>
              <a:t>3-2-1</a:t>
            </a:r>
            <a:r>
              <a:rPr lang="ja-JP" altLang="en-US" sz="2400" b="1" dirty="0">
                <a:solidFill>
                  <a:srgbClr val="FF0000"/>
                </a:solidFill>
              </a:rPr>
              <a:t>ルール</a:t>
            </a:r>
            <a:endParaRPr lang="en-US" altLang="ja-JP" sz="2400" b="1" dirty="0">
              <a:solidFill>
                <a:srgbClr val="FF0000"/>
              </a:solidFill>
            </a:endParaRPr>
          </a:p>
          <a:p>
            <a:endParaRPr lang="en-US" altLang="ja-JP" sz="1200" dirty="0"/>
          </a:p>
          <a:p>
            <a:r>
              <a:rPr lang="ja-JP" altLang="en-US" sz="2400" dirty="0"/>
              <a:t>組織がデータを</a:t>
            </a:r>
            <a:r>
              <a:rPr lang="ja-JP" altLang="en-US" sz="2400" b="1" dirty="0"/>
              <a:t>バックアップ</a:t>
            </a:r>
            <a:r>
              <a:rPr lang="ja-JP" altLang="en-US" sz="2400" dirty="0"/>
              <a:t>する際に推奨されているルール。</a:t>
            </a:r>
            <a:r>
              <a:rPr lang="ja-JP" altLang="en-US" sz="2400" b="1" dirty="0"/>
              <a:t>常に</a:t>
            </a:r>
            <a:r>
              <a:rPr lang="en-US" altLang="ja-JP" sz="2400" b="1" dirty="0"/>
              <a:t>3</a:t>
            </a:r>
            <a:r>
              <a:rPr lang="ja-JP" altLang="en-US" sz="2400" b="1" dirty="0"/>
              <a:t>つのデータコピーを作成し、それらを</a:t>
            </a:r>
            <a:r>
              <a:rPr lang="en-US" altLang="ja-JP" sz="2400" b="1" dirty="0"/>
              <a:t>2</a:t>
            </a:r>
            <a:r>
              <a:rPr lang="ja-JP" altLang="en-US" sz="2400" b="1" dirty="0"/>
              <a:t>つの異なる媒体に保管し、</a:t>
            </a:r>
            <a:r>
              <a:rPr lang="en-US" altLang="ja-JP" sz="2400" b="1" dirty="0"/>
              <a:t>1</a:t>
            </a:r>
            <a:r>
              <a:rPr lang="ja-JP" altLang="en-US" sz="2400" b="1" dirty="0"/>
              <a:t>つは別の場所に保管する</a:t>
            </a:r>
            <a:r>
              <a:rPr lang="ja-JP" altLang="en-US" sz="2400" dirty="0"/>
              <a:t>という方法のこと。ランサムウェア攻撃の増加に伴い、組織のデータ復旧が喫緊の課題となっており、</a:t>
            </a:r>
            <a:r>
              <a:rPr lang="en-US" altLang="ja-JP" sz="2400" dirty="0"/>
              <a:t>3-2-1</a:t>
            </a:r>
            <a:r>
              <a:rPr lang="ja-JP" altLang="en-US" sz="2400" dirty="0"/>
              <a:t>ルールなどの実践が求められている。</a:t>
            </a:r>
            <a:endParaRPr lang="en-US" altLang="ja-JP" sz="2400" dirty="0"/>
          </a:p>
        </p:txBody>
      </p:sp>
      <p:pic>
        <p:nvPicPr>
          <p:cNvPr id="2050" name="Picture 2">
            <a:extLst>
              <a:ext uri="{FF2B5EF4-FFF2-40B4-BE49-F238E27FC236}">
                <a16:creationId xmlns:a16="http://schemas.microsoft.com/office/drawing/2014/main" id="{21119C33-7E24-C2C0-ADC6-9D18D48ECA6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6462" y="3203220"/>
            <a:ext cx="967317" cy="112256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4004EA34-1C76-6E24-BB83-8239F491A6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3173" y="4245975"/>
            <a:ext cx="967317" cy="1122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8ABE3F9-F491-612F-35ED-52BB463BD7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751" y="4285880"/>
            <a:ext cx="967317" cy="1122565"/>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E96844F0-5839-ED58-362F-AFCAD87D2601}"/>
              </a:ext>
            </a:extLst>
          </p:cNvPr>
          <p:cNvSpPr txBox="1"/>
          <p:nvPr/>
        </p:nvSpPr>
        <p:spPr>
          <a:xfrm>
            <a:off x="2150708" y="5435147"/>
            <a:ext cx="1698803" cy="369332"/>
          </a:xfrm>
          <a:prstGeom prst="rect">
            <a:avLst/>
          </a:prstGeom>
          <a:noFill/>
        </p:spPr>
        <p:txBody>
          <a:bodyPr wrap="square">
            <a:spAutoFit/>
          </a:bodyPr>
          <a:lstStyle/>
          <a:p>
            <a:r>
              <a:rPr lang="en-US" altLang="ja-JP" b="1" dirty="0">
                <a:solidFill>
                  <a:srgbClr val="FF0000"/>
                </a:solidFill>
              </a:rPr>
              <a:t>3</a:t>
            </a:r>
            <a:r>
              <a:rPr lang="ja-JP" altLang="en-US" b="1" dirty="0"/>
              <a:t>つのデータ</a:t>
            </a:r>
          </a:p>
        </p:txBody>
      </p:sp>
      <p:sp>
        <p:nvSpPr>
          <p:cNvPr id="7" name="矢印: 右 6">
            <a:extLst>
              <a:ext uri="{FF2B5EF4-FFF2-40B4-BE49-F238E27FC236}">
                <a16:creationId xmlns:a16="http://schemas.microsoft.com/office/drawing/2014/main" id="{4C74A37C-A589-35E0-0C0D-C147D6943340}"/>
              </a:ext>
            </a:extLst>
          </p:cNvPr>
          <p:cNvSpPr/>
          <p:nvPr/>
        </p:nvSpPr>
        <p:spPr>
          <a:xfrm>
            <a:off x="4323645" y="3952464"/>
            <a:ext cx="428978" cy="5870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2052" name="Picture 4">
            <a:extLst>
              <a:ext uri="{FF2B5EF4-FFF2-40B4-BE49-F238E27FC236}">
                <a16:creationId xmlns:a16="http://schemas.microsoft.com/office/drawing/2014/main" id="{D23C0B91-8501-1FB7-6ED8-3B02A8918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940" y="3418276"/>
            <a:ext cx="984508" cy="11225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A4FD2AF-BE3B-6FD3-6826-27B3808D69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3383" y="4265080"/>
            <a:ext cx="882457" cy="104244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967B3C0-251D-2D05-0BA7-1B9D70DCDF6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4403"/>
          <a:stretch/>
        </p:blipFill>
        <p:spPr bwMode="auto">
          <a:xfrm>
            <a:off x="8151459" y="3589269"/>
            <a:ext cx="2507368" cy="1197033"/>
          </a:xfrm>
          <a:prstGeom prst="rect">
            <a:avLst/>
          </a:prstGeom>
          <a:noFill/>
          <a:extLst>
            <a:ext uri="{909E8E84-426E-40DD-AFC4-6F175D3DCCD1}">
              <a14:hiddenFill xmlns:a14="http://schemas.microsoft.com/office/drawing/2010/main">
                <a:solidFill>
                  <a:srgbClr val="FFFFFF"/>
                </a:solidFill>
              </a14:hiddenFill>
            </a:ext>
          </a:extLst>
        </p:spPr>
      </p:pic>
      <p:sp>
        <p:nvSpPr>
          <p:cNvPr id="8" name="矢印: 右 7">
            <a:extLst>
              <a:ext uri="{FF2B5EF4-FFF2-40B4-BE49-F238E27FC236}">
                <a16:creationId xmlns:a16="http://schemas.microsoft.com/office/drawing/2014/main" id="{47C9D1E6-77FB-3D33-933B-8F7E598C2E64}"/>
              </a:ext>
            </a:extLst>
          </p:cNvPr>
          <p:cNvSpPr/>
          <p:nvPr/>
        </p:nvSpPr>
        <p:spPr>
          <a:xfrm>
            <a:off x="7554640" y="3952464"/>
            <a:ext cx="428978" cy="5870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a:extLst>
              <a:ext uri="{FF2B5EF4-FFF2-40B4-BE49-F238E27FC236}">
                <a16:creationId xmlns:a16="http://schemas.microsoft.com/office/drawing/2014/main" id="{6D84D907-7224-E5A2-98D8-B2707BAD97B6}"/>
              </a:ext>
            </a:extLst>
          </p:cNvPr>
          <p:cNvSpPr txBox="1"/>
          <p:nvPr/>
        </p:nvSpPr>
        <p:spPr>
          <a:xfrm>
            <a:off x="5604194" y="5408445"/>
            <a:ext cx="1698803" cy="369332"/>
          </a:xfrm>
          <a:prstGeom prst="rect">
            <a:avLst/>
          </a:prstGeom>
          <a:noFill/>
        </p:spPr>
        <p:txBody>
          <a:bodyPr wrap="square">
            <a:spAutoFit/>
          </a:bodyPr>
          <a:lstStyle/>
          <a:p>
            <a:r>
              <a:rPr lang="en-US" altLang="ja-JP" b="1" dirty="0">
                <a:solidFill>
                  <a:srgbClr val="FF0000"/>
                </a:solidFill>
              </a:rPr>
              <a:t>2</a:t>
            </a:r>
            <a:r>
              <a:rPr lang="ja-JP" altLang="en-US" b="1" dirty="0"/>
              <a:t>つの媒体</a:t>
            </a:r>
          </a:p>
        </p:txBody>
      </p:sp>
      <p:sp>
        <p:nvSpPr>
          <p:cNvPr id="10" name="テキスト ボックス 9">
            <a:extLst>
              <a:ext uri="{FF2B5EF4-FFF2-40B4-BE49-F238E27FC236}">
                <a16:creationId xmlns:a16="http://schemas.microsoft.com/office/drawing/2014/main" id="{DFE39ADF-724A-0EA7-AA65-2D09F97ABD23}"/>
              </a:ext>
            </a:extLst>
          </p:cNvPr>
          <p:cNvSpPr txBox="1"/>
          <p:nvPr/>
        </p:nvSpPr>
        <p:spPr>
          <a:xfrm>
            <a:off x="8555741" y="5383719"/>
            <a:ext cx="1698803" cy="369332"/>
          </a:xfrm>
          <a:prstGeom prst="rect">
            <a:avLst/>
          </a:prstGeom>
          <a:noFill/>
        </p:spPr>
        <p:txBody>
          <a:bodyPr wrap="square">
            <a:spAutoFit/>
          </a:bodyPr>
          <a:lstStyle/>
          <a:p>
            <a:r>
              <a:rPr lang="en-US" altLang="ja-JP" b="1" dirty="0">
                <a:solidFill>
                  <a:srgbClr val="FF0000"/>
                </a:solidFill>
              </a:rPr>
              <a:t>1</a:t>
            </a:r>
            <a:r>
              <a:rPr lang="ja-JP" altLang="en-US" b="1" dirty="0"/>
              <a:t>つは別の場所</a:t>
            </a:r>
          </a:p>
        </p:txBody>
      </p:sp>
    </p:spTree>
    <p:extLst>
      <p:ext uri="{BB962C8B-B14F-4D97-AF65-F5344CB8AC3E}">
        <p14:creationId xmlns:p14="http://schemas.microsoft.com/office/powerpoint/2010/main" val="31159320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1754326"/>
          </a:xfrm>
          <a:prstGeom prst="rect">
            <a:avLst/>
          </a:prstGeom>
          <a:noFill/>
        </p:spPr>
        <p:txBody>
          <a:bodyPr wrap="square" rtlCol="0">
            <a:spAutoFit/>
          </a:bodyPr>
          <a:lstStyle/>
          <a:p>
            <a:r>
              <a:rPr lang="ja-JP" altLang="en-US" sz="2400" b="1" dirty="0">
                <a:solidFill>
                  <a:srgbClr val="FF0000"/>
                </a:solidFill>
              </a:rPr>
              <a:t>データマスキング</a:t>
            </a:r>
            <a:endParaRPr lang="en-US" altLang="ja-JP" sz="2400" b="1" dirty="0">
              <a:solidFill>
                <a:srgbClr val="FF0000"/>
              </a:solidFill>
            </a:endParaRPr>
          </a:p>
          <a:p>
            <a:endParaRPr lang="en-US" altLang="ja-JP" sz="1200" dirty="0"/>
          </a:p>
          <a:p>
            <a:r>
              <a:rPr lang="ja-JP" altLang="en-US" sz="2400" dirty="0"/>
              <a:t>元のデータ構造や意味を保持しつつ、特定の情報を非表示、書き換え、変更することで、</a:t>
            </a:r>
            <a:r>
              <a:rPr lang="ja-JP" altLang="en-US" sz="2400" b="1" dirty="0"/>
              <a:t>データの機密性を保護する技術</a:t>
            </a:r>
            <a:r>
              <a:rPr lang="ja-JP" altLang="en-US" sz="2400" dirty="0"/>
              <a:t>のこと。使用状況や要件に応じて置換、シャッフル、ハッシュ化、暗号化などの手法が選択される。</a:t>
            </a:r>
            <a:endParaRPr lang="en-US" altLang="ja-JP" sz="2400" dirty="0"/>
          </a:p>
        </p:txBody>
      </p:sp>
      <p:pic>
        <p:nvPicPr>
          <p:cNvPr id="3074" name="Picture 2">
            <a:extLst>
              <a:ext uri="{FF2B5EF4-FFF2-40B4-BE49-F238E27FC236}">
                <a16:creationId xmlns:a16="http://schemas.microsoft.com/office/drawing/2014/main" id="{ED247C7C-DD8A-A8C2-B075-0FDDFE7DF0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133" y="2790502"/>
            <a:ext cx="2622519" cy="262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29930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758626" y="458161"/>
            <a:ext cx="10935756" cy="3631763"/>
          </a:xfrm>
          <a:prstGeom prst="rect">
            <a:avLst/>
          </a:prstGeom>
          <a:noFill/>
        </p:spPr>
        <p:txBody>
          <a:bodyPr wrap="square" rtlCol="0">
            <a:spAutoFit/>
          </a:bodyPr>
          <a:lstStyle/>
          <a:p>
            <a:r>
              <a:rPr lang="ja-JP" altLang="en-US" sz="2400" b="1" dirty="0">
                <a:solidFill>
                  <a:srgbClr val="FF0000"/>
                </a:solidFill>
              </a:rPr>
              <a:t>セキュアバイデザイン（</a:t>
            </a:r>
            <a:r>
              <a:rPr lang="en-US" altLang="ja-JP" sz="2400" b="1" dirty="0">
                <a:solidFill>
                  <a:srgbClr val="FF0000"/>
                </a:solidFill>
              </a:rPr>
              <a:t>Secure by Design</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システム開発の後段でセキュリティ対策を講じるのではなく、</a:t>
            </a:r>
            <a:r>
              <a:rPr lang="ja-JP" altLang="en-US" sz="2400" b="1" dirty="0"/>
              <a:t>システムの企画や設計の初期段階から考慮し、対策を盛り込む考え方</a:t>
            </a:r>
            <a:r>
              <a:rPr lang="ja-JP" altLang="en-US" sz="2400" dirty="0"/>
              <a:t>のこと。セキュアバイデザインの導入にあたって、以下</a:t>
            </a:r>
            <a:r>
              <a:rPr lang="en-US" altLang="ja-JP" sz="2400" dirty="0"/>
              <a:t>5</a:t>
            </a:r>
            <a:r>
              <a:rPr lang="ja-JP" altLang="en-US" sz="2400" dirty="0"/>
              <a:t>点が推奨されている。</a:t>
            </a:r>
            <a:endParaRPr lang="en-US" altLang="ja-JP" sz="2400" dirty="0"/>
          </a:p>
          <a:p>
            <a:r>
              <a:rPr lang="ja-JP" altLang="en-US" sz="2400" dirty="0"/>
              <a:t>（</a:t>
            </a:r>
            <a:r>
              <a:rPr lang="en-US" altLang="ja-JP" sz="2400" dirty="0"/>
              <a:t>1</a:t>
            </a:r>
            <a:r>
              <a:rPr lang="ja-JP" altLang="en-US" sz="2400" dirty="0"/>
              <a:t>）メモリ安全性を備えたプログラミング言語の採用</a:t>
            </a:r>
            <a:endParaRPr lang="en-US" altLang="ja-JP" sz="2400" dirty="0"/>
          </a:p>
          <a:p>
            <a:r>
              <a:rPr lang="ja-JP" altLang="en-US" sz="2400" dirty="0"/>
              <a:t>（</a:t>
            </a:r>
            <a:r>
              <a:rPr lang="en-US" altLang="ja-JP" sz="2400" dirty="0"/>
              <a:t>2</a:t>
            </a:r>
            <a:r>
              <a:rPr lang="ja-JP" altLang="en-US" sz="2400" dirty="0"/>
              <a:t>）アプリケーションセキュリティのテスト実施</a:t>
            </a:r>
            <a:endParaRPr lang="en-US" altLang="ja-JP" sz="2400" dirty="0"/>
          </a:p>
          <a:p>
            <a:r>
              <a:rPr lang="ja-JP" altLang="en-US" sz="2400" dirty="0"/>
              <a:t>（</a:t>
            </a:r>
            <a:r>
              <a:rPr lang="en-US" altLang="ja-JP" sz="2400" dirty="0"/>
              <a:t>3</a:t>
            </a:r>
            <a:r>
              <a:rPr lang="ja-JP" altLang="en-US" sz="2400" dirty="0"/>
              <a:t>）コードレビューやソフトウエア部品表（</a:t>
            </a:r>
            <a:r>
              <a:rPr lang="en-US" altLang="ja-JP" sz="2400" dirty="0"/>
              <a:t>SBOM</a:t>
            </a:r>
            <a:r>
              <a:rPr lang="ja-JP" altLang="en-US" sz="2400" dirty="0"/>
              <a:t>）の採用</a:t>
            </a:r>
            <a:endParaRPr lang="en-US" altLang="ja-JP" sz="2400" dirty="0"/>
          </a:p>
          <a:p>
            <a:r>
              <a:rPr lang="ja-JP" altLang="en-US" sz="2400" dirty="0"/>
              <a:t>（</a:t>
            </a:r>
            <a:r>
              <a:rPr lang="en-US" altLang="ja-JP" sz="2400" dirty="0"/>
              <a:t>4</a:t>
            </a:r>
            <a:r>
              <a:rPr lang="ja-JP" altLang="en-US" sz="2400" dirty="0"/>
              <a:t>）脆弱性の報告を奨励する開示プログラムの導入</a:t>
            </a:r>
            <a:endParaRPr lang="en-US" altLang="ja-JP" sz="2400" dirty="0"/>
          </a:p>
          <a:p>
            <a:r>
              <a:rPr lang="ja-JP" altLang="en-US" sz="2400" dirty="0"/>
              <a:t>（</a:t>
            </a:r>
            <a:r>
              <a:rPr lang="en-US" altLang="ja-JP" sz="2400" dirty="0"/>
              <a:t>5</a:t>
            </a:r>
            <a:r>
              <a:rPr lang="ja-JP" altLang="en-US" sz="2400" dirty="0"/>
              <a:t>）侵害をシステム全体に広げないための多層防御の導入</a:t>
            </a:r>
            <a:endParaRPr lang="en-US" altLang="ja-JP" sz="2400" dirty="0"/>
          </a:p>
        </p:txBody>
      </p:sp>
      <p:sp>
        <p:nvSpPr>
          <p:cNvPr id="3" name="テキスト ボックス 2">
            <a:extLst>
              <a:ext uri="{FF2B5EF4-FFF2-40B4-BE49-F238E27FC236}">
                <a16:creationId xmlns:a16="http://schemas.microsoft.com/office/drawing/2014/main" id="{64E21CFE-45D2-4F96-C5D2-8E427FD7F7ED}"/>
              </a:ext>
            </a:extLst>
          </p:cNvPr>
          <p:cNvSpPr txBox="1"/>
          <p:nvPr/>
        </p:nvSpPr>
        <p:spPr>
          <a:xfrm>
            <a:off x="6716888" y="5753567"/>
            <a:ext cx="3352800" cy="369332"/>
          </a:xfrm>
          <a:prstGeom prst="rect">
            <a:avLst/>
          </a:prstGeom>
          <a:noFill/>
        </p:spPr>
        <p:txBody>
          <a:bodyPr wrap="square">
            <a:spAutoFit/>
          </a:bodyPr>
          <a:lstStyle/>
          <a:p>
            <a:r>
              <a:rPr lang="en-US" altLang="ja-JP" dirty="0">
                <a:hlinkClick r:id="rId2"/>
              </a:rPr>
              <a:t>Secure By Design (cisa.gov)</a:t>
            </a:r>
            <a:endParaRPr lang="ja-JP" altLang="en-US" dirty="0"/>
          </a:p>
        </p:txBody>
      </p:sp>
      <p:pic>
        <p:nvPicPr>
          <p:cNvPr id="16" name="図 15">
            <a:extLst>
              <a:ext uri="{FF2B5EF4-FFF2-40B4-BE49-F238E27FC236}">
                <a16:creationId xmlns:a16="http://schemas.microsoft.com/office/drawing/2014/main" id="{FE6EF048-8C0B-1A7B-D21E-C61AB428AE54}"/>
              </a:ext>
            </a:extLst>
          </p:cNvPr>
          <p:cNvPicPr>
            <a:picLocks noChangeAspect="1"/>
          </p:cNvPicPr>
          <p:nvPr/>
        </p:nvPicPr>
        <p:blipFill>
          <a:blip r:embed="rId3"/>
          <a:stretch>
            <a:fillRect/>
          </a:stretch>
        </p:blipFill>
        <p:spPr>
          <a:xfrm>
            <a:off x="3025015" y="4185432"/>
            <a:ext cx="3601563" cy="2119050"/>
          </a:xfrm>
          <a:prstGeom prst="rect">
            <a:avLst/>
          </a:prstGeom>
        </p:spPr>
      </p:pic>
    </p:spTree>
    <p:extLst>
      <p:ext uri="{BB962C8B-B14F-4D97-AF65-F5344CB8AC3E}">
        <p14:creationId xmlns:p14="http://schemas.microsoft.com/office/powerpoint/2010/main" val="1089559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566678"/>
            <a:ext cx="11163213" cy="2862322"/>
          </a:xfrm>
          <a:prstGeom prst="rect">
            <a:avLst/>
          </a:prstGeom>
          <a:noFill/>
        </p:spPr>
        <p:txBody>
          <a:bodyPr wrap="square" rtlCol="0">
            <a:spAutoFit/>
          </a:bodyPr>
          <a:lstStyle/>
          <a:p>
            <a:r>
              <a:rPr lang="ja-JP" altLang="en-US" sz="2400" b="1" dirty="0">
                <a:solidFill>
                  <a:srgbClr val="FF0000"/>
                </a:solidFill>
              </a:rPr>
              <a:t>暗号化消去（</a:t>
            </a:r>
            <a:r>
              <a:rPr lang="en-US" altLang="ja-JP" sz="2400" b="1" dirty="0">
                <a:solidFill>
                  <a:srgbClr val="FF0000"/>
                </a:solidFill>
              </a:rPr>
              <a:t>Cryptographic Erase</a:t>
            </a:r>
            <a:r>
              <a:rPr lang="ja-JP" altLang="en-US" sz="2400" b="1" dirty="0">
                <a:solidFill>
                  <a:srgbClr val="FF0000"/>
                </a:solidFill>
              </a:rPr>
              <a:t>：</a:t>
            </a:r>
            <a:r>
              <a:rPr lang="en-US" altLang="ja-JP" sz="2400" b="1" dirty="0">
                <a:solidFill>
                  <a:srgbClr val="FF0000"/>
                </a:solidFill>
              </a:rPr>
              <a:t>CE</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サーバなどに暗号化して保存したデータが不要になった際、</a:t>
            </a:r>
            <a:r>
              <a:rPr lang="ja-JP" altLang="en-US" sz="2400" b="1" dirty="0"/>
              <a:t>当該データを削除すると同時に暗号化に使用した鍵を削除する</a:t>
            </a:r>
            <a:r>
              <a:rPr lang="ja-JP" altLang="en-US" sz="2400" dirty="0"/>
              <a:t>ことで、データ抹消処理に置き換え利用不能にする論理的な削除方法のこと。オンプレミスやクラウドサービス利用において、削除対象のデータに機密情報や機微情報が含まれていた場合にデータ消去が課題だったが、暗号鍵を消去することで復元が不可となり、第三者への情報漏えいを防止できるようになった。</a:t>
            </a:r>
            <a:endParaRPr lang="en-US" altLang="ja-JP" sz="2400" dirty="0"/>
          </a:p>
        </p:txBody>
      </p:sp>
      <p:pic>
        <p:nvPicPr>
          <p:cNvPr id="2" name="Picture 6">
            <a:extLst>
              <a:ext uri="{FF2B5EF4-FFF2-40B4-BE49-F238E27FC236}">
                <a16:creationId xmlns:a16="http://schemas.microsoft.com/office/drawing/2014/main" id="{A1260176-89BB-0360-F0C7-29BE0981F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094" y="5077880"/>
            <a:ext cx="882457" cy="104244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8">
            <a:extLst>
              <a:ext uri="{FF2B5EF4-FFF2-40B4-BE49-F238E27FC236}">
                <a16:creationId xmlns:a16="http://schemas.microsoft.com/office/drawing/2014/main" id="{C6DC43E4-0969-F6A7-E2CB-3161BF4E39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403"/>
          <a:stretch/>
        </p:blipFill>
        <p:spPr bwMode="auto">
          <a:xfrm>
            <a:off x="1400705" y="3583589"/>
            <a:ext cx="2183558" cy="1042444"/>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FC27FFB6-65FF-C934-4E8E-7DEC818887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1791" y="3429000"/>
            <a:ext cx="471585" cy="4730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854BD532-D464-AC4E-B27D-770D9D196E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2386" y="5040117"/>
            <a:ext cx="471585" cy="473059"/>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FBB9FC51-42D8-5280-2242-C3CA7D5528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2274" y="4316329"/>
            <a:ext cx="723788" cy="723788"/>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685996B6-77DB-D1A6-BBB9-06A2ED3F7E94}"/>
              </a:ext>
            </a:extLst>
          </p:cNvPr>
          <p:cNvSpPr txBox="1"/>
          <p:nvPr/>
        </p:nvSpPr>
        <p:spPr>
          <a:xfrm>
            <a:off x="3726661" y="5040117"/>
            <a:ext cx="1698803" cy="369332"/>
          </a:xfrm>
          <a:prstGeom prst="rect">
            <a:avLst/>
          </a:prstGeom>
          <a:noFill/>
        </p:spPr>
        <p:txBody>
          <a:bodyPr wrap="square">
            <a:spAutoFit/>
          </a:bodyPr>
          <a:lstStyle/>
          <a:p>
            <a:r>
              <a:rPr lang="ja-JP" altLang="en-US" b="1" dirty="0"/>
              <a:t>暗号鍵</a:t>
            </a:r>
          </a:p>
        </p:txBody>
      </p:sp>
      <p:cxnSp>
        <p:nvCxnSpPr>
          <p:cNvPr id="8" name="直線矢印コネクタ 7">
            <a:extLst>
              <a:ext uri="{FF2B5EF4-FFF2-40B4-BE49-F238E27FC236}">
                <a16:creationId xmlns:a16="http://schemas.microsoft.com/office/drawing/2014/main" id="{C77E13FD-8705-67FE-E8DC-35C5740898EC}"/>
              </a:ext>
            </a:extLst>
          </p:cNvPr>
          <p:cNvCxnSpPr>
            <a:cxnSpLocks/>
          </p:cNvCxnSpPr>
          <p:nvPr/>
        </p:nvCxnSpPr>
        <p:spPr>
          <a:xfrm flipH="1" flipV="1">
            <a:off x="3352800" y="4104811"/>
            <a:ext cx="499474" cy="354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1" name="直線矢印コネクタ 10">
            <a:extLst>
              <a:ext uri="{FF2B5EF4-FFF2-40B4-BE49-F238E27FC236}">
                <a16:creationId xmlns:a16="http://schemas.microsoft.com/office/drawing/2014/main" id="{012551CB-1635-CC94-5792-F486C591B713}"/>
              </a:ext>
            </a:extLst>
          </p:cNvPr>
          <p:cNvCxnSpPr>
            <a:cxnSpLocks/>
            <a:stCxn id="6" idx="1"/>
          </p:cNvCxnSpPr>
          <p:nvPr/>
        </p:nvCxnSpPr>
        <p:spPr>
          <a:xfrm flipH="1">
            <a:off x="3183386" y="5224783"/>
            <a:ext cx="543275" cy="2883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矢印: 右 14">
            <a:extLst>
              <a:ext uri="{FF2B5EF4-FFF2-40B4-BE49-F238E27FC236}">
                <a16:creationId xmlns:a16="http://schemas.microsoft.com/office/drawing/2014/main" id="{95AB7C0E-B0E2-62D0-B3B6-F47AC9FF82FF}"/>
              </a:ext>
            </a:extLst>
          </p:cNvPr>
          <p:cNvSpPr/>
          <p:nvPr/>
        </p:nvSpPr>
        <p:spPr>
          <a:xfrm>
            <a:off x="4989689" y="4581281"/>
            <a:ext cx="1664081" cy="3693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ボックス 15">
            <a:extLst>
              <a:ext uri="{FF2B5EF4-FFF2-40B4-BE49-F238E27FC236}">
                <a16:creationId xmlns:a16="http://schemas.microsoft.com/office/drawing/2014/main" id="{8A9505F2-E1C1-CC2C-1949-6E854847075E}"/>
              </a:ext>
            </a:extLst>
          </p:cNvPr>
          <p:cNvSpPr txBox="1"/>
          <p:nvPr/>
        </p:nvSpPr>
        <p:spPr>
          <a:xfrm>
            <a:off x="4989689" y="4256701"/>
            <a:ext cx="1698803" cy="369332"/>
          </a:xfrm>
          <a:prstGeom prst="rect">
            <a:avLst/>
          </a:prstGeom>
          <a:noFill/>
        </p:spPr>
        <p:txBody>
          <a:bodyPr wrap="square">
            <a:spAutoFit/>
          </a:bodyPr>
          <a:lstStyle/>
          <a:p>
            <a:r>
              <a:rPr lang="ja-JP" altLang="en-US" b="1" dirty="0">
                <a:solidFill>
                  <a:srgbClr val="2004AC"/>
                </a:solidFill>
              </a:rPr>
              <a:t>暗号鍵を削除</a:t>
            </a:r>
          </a:p>
        </p:txBody>
      </p:sp>
      <p:pic>
        <p:nvPicPr>
          <p:cNvPr id="17" name="Picture 6">
            <a:extLst>
              <a:ext uri="{FF2B5EF4-FFF2-40B4-BE49-F238E27FC236}">
                <a16:creationId xmlns:a16="http://schemas.microsoft.com/office/drawing/2014/main" id="{F655931F-12CA-C9E3-8123-A5BCD24490B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6988" y="5033128"/>
            <a:ext cx="882457" cy="104244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a:extLst>
              <a:ext uri="{FF2B5EF4-FFF2-40B4-BE49-F238E27FC236}">
                <a16:creationId xmlns:a16="http://schemas.microsoft.com/office/drawing/2014/main" id="{1DB461A6-0ED0-CE0A-3132-2FC8F26EC1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4403"/>
          <a:stretch/>
        </p:blipFill>
        <p:spPr bwMode="auto">
          <a:xfrm>
            <a:off x="6839599" y="3538837"/>
            <a:ext cx="2183558" cy="1042444"/>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a:extLst>
              <a:ext uri="{FF2B5EF4-FFF2-40B4-BE49-F238E27FC236}">
                <a16:creationId xmlns:a16="http://schemas.microsoft.com/office/drawing/2014/main" id="{8F566A76-70CA-68FC-6F52-A929B9AC2D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50685" y="3384248"/>
            <a:ext cx="471585" cy="4730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a:extLst>
              <a:ext uri="{FF2B5EF4-FFF2-40B4-BE49-F238E27FC236}">
                <a16:creationId xmlns:a16="http://schemas.microsoft.com/office/drawing/2014/main" id="{B2A3576E-928A-4250-0040-6718E29918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1280" y="4995365"/>
            <a:ext cx="471585" cy="473059"/>
          </a:xfrm>
          <a:prstGeom prst="rect">
            <a:avLst/>
          </a:prstGeom>
          <a:noFill/>
          <a:extLst>
            <a:ext uri="{909E8E84-426E-40DD-AFC4-6F175D3DCCD1}">
              <a14:hiddenFill xmlns:a14="http://schemas.microsoft.com/office/drawing/2010/main">
                <a:solidFill>
                  <a:srgbClr val="FFFFFF"/>
                </a:solidFill>
              </a14:hiddenFill>
            </a:ext>
          </a:extLst>
        </p:spPr>
      </p:pic>
      <p:sp>
        <p:nvSpPr>
          <p:cNvPr id="21" name="乗算記号 20">
            <a:extLst>
              <a:ext uri="{FF2B5EF4-FFF2-40B4-BE49-F238E27FC236}">
                <a16:creationId xmlns:a16="http://schemas.microsoft.com/office/drawing/2014/main" id="{BFDC36F0-35CB-79C1-EE67-7AEDC5C2FC56}"/>
              </a:ext>
            </a:extLst>
          </p:cNvPr>
          <p:cNvSpPr/>
          <p:nvPr/>
        </p:nvSpPr>
        <p:spPr>
          <a:xfrm>
            <a:off x="7052948" y="3506294"/>
            <a:ext cx="1730535" cy="1197033"/>
          </a:xfrm>
          <a:prstGeom prst="mathMultiply">
            <a:avLst>
              <a:gd name="adj1" fmla="val 1269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乗算記号 21">
            <a:extLst>
              <a:ext uri="{FF2B5EF4-FFF2-40B4-BE49-F238E27FC236}">
                <a16:creationId xmlns:a16="http://schemas.microsoft.com/office/drawing/2014/main" id="{491040B2-8480-6D47-8FA0-7AB3F849E105}"/>
              </a:ext>
            </a:extLst>
          </p:cNvPr>
          <p:cNvSpPr/>
          <p:nvPr/>
        </p:nvSpPr>
        <p:spPr>
          <a:xfrm>
            <a:off x="7067397" y="5048152"/>
            <a:ext cx="1730535" cy="1197033"/>
          </a:xfrm>
          <a:prstGeom prst="mathMultiply">
            <a:avLst>
              <a:gd name="adj1" fmla="val 12691"/>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a:extLst>
              <a:ext uri="{FF2B5EF4-FFF2-40B4-BE49-F238E27FC236}">
                <a16:creationId xmlns:a16="http://schemas.microsoft.com/office/drawing/2014/main" id="{4F5F95A1-B7A2-ABDA-C8A9-59D12C7473D8}"/>
              </a:ext>
            </a:extLst>
          </p:cNvPr>
          <p:cNvSpPr txBox="1"/>
          <p:nvPr/>
        </p:nvSpPr>
        <p:spPr>
          <a:xfrm>
            <a:off x="8803182" y="4293379"/>
            <a:ext cx="1954882" cy="923330"/>
          </a:xfrm>
          <a:prstGeom prst="rect">
            <a:avLst/>
          </a:prstGeom>
          <a:noFill/>
        </p:spPr>
        <p:txBody>
          <a:bodyPr wrap="square">
            <a:spAutoFit/>
          </a:bodyPr>
          <a:lstStyle/>
          <a:p>
            <a:r>
              <a:rPr lang="ja-JP" altLang="en-US" b="1" dirty="0">
                <a:solidFill>
                  <a:srgbClr val="FF0000"/>
                </a:solidFill>
              </a:rPr>
              <a:t>閲覧不可となり</a:t>
            </a:r>
            <a:endParaRPr lang="en-US" altLang="ja-JP" b="1" dirty="0">
              <a:solidFill>
                <a:srgbClr val="FF0000"/>
              </a:solidFill>
            </a:endParaRPr>
          </a:p>
          <a:p>
            <a:r>
              <a:rPr lang="ja-JP" altLang="en-US" b="1" dirty="0">
                <a:solidFill>
                  <a:srgbClr val="FF0000"/>
                </a:solidFill>
              </a:rPr>
              <a:t>データ削除と</a:t>
            </a:r>
            <a:endParaRPr lang="en-US" altLang="ja-JP" b="1" dirty="0">
              <a:solidFill>
                <a:srgbClr val="FF0000"/>
              </a:solidFill>
            </a:endParaRPr>
          </a:p>
          <a:p>
            <a:r>
              <a:rPr lang="ja-JP" altLang="en-US" b="1" dirty="0">
                <a:solidFill>
                  <a:srgbClr val="FF0000"/>
                </a:solidFill>
              </a:rPr>
              <a:t>同じ状態になる</a:t>
            </a:r>
          </a:p>
        </p:txBody>
      </p:sp>
    </p:spTree>
    <p:extLst>
      <p:ext uri="{BB962C8B-B14F-4D97-AF65-F5344CB8AC3E}">
        <p14:creationId xmlns:p14="http://schemas.microsoft.com/office/powerpoint/2010/main" val="6885668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AI for Security</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AI</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を使ったセキュリティ技術）</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情報セキュリティの分野で人工知能（</a:t>
            </a: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AI</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）技術を利用すること</a:t>
            </a:r>
            <a:r>
              <a:rPr kumimoji="1" lang="ja-JP" altLang="en-US"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を指す。これには、　サイバーセキュリティ、物理的セキュリティ、データ保護、アクセス制御など、様々なセキュリティの側面が含ま</a:t>
            </a:r>
            <a:r>
              <a:rPr lang="ja-JP" altLang="en-US" sz="2400" dirty="0">
                <a:solidFill>
                  <a:prstClr val="black"/>
                </a:solidFill>
                <a:latin typeface="游ゴシック" panose="020F0502020204030204"/>
                <a:ea typeface="游ゴシック" panose="020B0400000000000000" pitchFamily="50" charset="-128"/>
              </a:rPr>
              <a:t>れる。</a:t>
            </a:r>
            <a:endParaRPr kumimoji="1" lang="en-US" altLang="ja-JP" sz="24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5122" name="Picture 2">
            <a:extLst>
              <a:ext uri="{FF2B5EF4-FFF2-40B4-BE49-F238E27FC236}">
                <a16:creationId xmlns:a16="http://schemas.microsoft.com/office/drawing/2014/main" id="{82D5162B-C46E-F7B4-6169-DE4AAC810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9711" y="2821126"/>
            <a:ext cx="28956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200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1258796"/>
            <a:ext cx="1116321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Security</a:t>
            </a:r>
            <a:r>
              <a:rPr lang="ja-JP" altLang="en-US" sz="2400" b="1" dirty="0">
                <a:solidFill>
                  <a:srgbClr val="FF0000"/>
                </a:solidFill>
                <a:latin typeface="游ゴシック" panose="020F0502020204030204"/>
                <a:ea typeface="游ゴシック" panose="020B0400000000000000" pitchFamily="50" charset="-128"/>
              </a:rPr>
              <a:t> </a:t>
            </a:r>
            <a:r>
              <a:rPr lang="en-US" altLang="ja-JP" sz="2400" b="1" dirty="0">
                <a:solidFill>
                  <a:srgbClr val="FF0000"/>
                </a:solidFill>
                <a:latin typeface="游ゴシック" panose="020F0502020204030204"/>
                <a:ea typeface="游ゴシック" panose="020B0400000000000000" pitchFamily="50" charset="-128"/>
              </a:rPr>
              <a:t>for</a:t>
            </a:r>
            <a:r>
              <a:rPr lang="ja-JP" altLang="en-US" sz="2400" b="1" dirty="0">
                <a:solidFill>
                  <a:srgbClr val="FF0000"/>
                </a:solidFill>
                <a:latin typeface="游ゴシック" panose="020F0502020204030204"/>
                <a:ea typeface="游ゴシック" panose="020B0400000000000000" pitchFamily="50" charset="-128"/>
              </a:rPr>
              <a:t> </a:t>
            </a:r>
            <a:r>
              <a:rPr lang="en-US" altLang="ja-JP" sz="2400" b="1" dirty="0">
                <a:solidFill>
                  <a:srgbClr val="FF0000"/>
                </a:solidFill>
                <a:latin typeface="游ゴシック" panose="020F0502020204030204"/>
                <a:ea typeface="游ゴシック" panose="020B0400000000000000" pitchFamily="50" charset="-128"/>
              </a:rPr>
              <a:t>AI</a:t>
            </a:r>
            <a:r>
              <a:rPr lang="ja-JP" altLang="en-US" sz="2400" b="1" dirty="0">
                <a:solidFill>
                  <a:srgbClr val="FF0000"/>
                </a:solidFill>
                <a:latin typeface="游ゴシック" panose="020F0502020204030204"/>
                <a:ea typeface="游ゴシック" panose="020B0400000000000000" pitchFamily="50" charset="-128"/>
              </a:rPr>
              <a:t>（</a:t>
            </a:r>
            <a:r>
              <a:rPr lang="en-US" altLang="ja-JP" sz="2400" b="1" dirty="0">
                <a:solidFill>
                  <a:srgbClr val="FF0000"/>
                </a:solidFill>
                <a:latin typeface="游ゴシック" panose="020F0502020204030204"/>
                <a:ea typeface="游ゴシック" panose="020B0400000000000000" pitchFamily="50" charset="-128"/>
              </a:rPr>
              <a:t>AI</a:t>
            </a:r>
            <a:r>
              <a:rPr lang="ja-JP" altLang="en-US" sz="2400" b="1" dirty="0">
                <a:solidFill>
                  <a:srgbClr val="FF0000"/>
                </a:solidFill>
                <a:latin typeface="游ゴシック" panose="020F0502020204030204"/>
                <a:ea typeface="游ゴシック" panose="020B0400000000000000" pitchFamily="50" charset="-128"/>
              </a:rPr>
              <a:t>そのものを守るセキュリティ技術）</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AI</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システムの設計、開発、運用においてセキュリティ面を強化するための一連の対策や戦略</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を指</a:t>
            </a:r>
            <a:r>
              <a:rPr lang="ja-JP" altLang="en-US" sz="2400" dirty="0">
                <a:solidFill>
                  <a:prstClr val="black"/>
                </a:solidFill>
                <a:latin typeface="游ゴシック" panose="020F0502020204030204"/>
                <a:ea typeface="游ゴシック" panose="020B0400000000000000" pitchFamily="50" charset="-128"/>
              </a:rPr>
              <a:t>す。</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6146" name="Picture 2">
            <a:extLst>
              <a:ext uri="{FF2B5EF4-FFF2-40B4-BE49-F238E27FC236}">
                <a16:creationId xmlns:a16="http://schemas.microsoft.com/office/drawing/2014/main" id="{A1253B3C-39BA-28D4-165A-2EA8A23743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1666" y="2872937"/>
            <a:ext cx="2726267" cy="2726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3892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1229439"/>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EDR</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Endpoint Detection and Response</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エンドポイント</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PC</a:t>
            </a:r>
            <a:r>
              <a:rPr kumimoji="1" lang="ja-JP" altLang="en-US" sz="2400" i="0" u="none" strike="noStrike" kern="1200" cap="none" spc="0" normalizeH="0" baseline="0" noProof="0">
                <a:ln>
                  <a:noFill/>
                </a:ln>
                <a:solidFill>
                  <a:prstClr val="black"/>
                </a:solidFill>
                <a:effectLst/>
                <a:uLnTx/>
                <a:uFillTx/>
                <a:latin typeface="游ゴシック" panose="020F0502020204030204"/>
                <a:ea typeface="游ゴシック" panose="020B0400000000000000" pitchFamily="50" charset="-128"/>
                <a:cs typeface="+mn-cs"/>
              </a:rPr>
              <a:t>、サーバ、</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スマートフォン、タブレットなどネットワークに接続されている端末）の操作や動作の</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監視</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を行い、サイバー攻撃を</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検知</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し　次第</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対処</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するソフトウェアの総称。</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7172" name="Picture 4" descr="Microsoft Defender for Endpoint is an enterprise endpoint security llatform designed to help organizations like yours to prevent, detect, investigate">
            <a:extLst>
              <a:ext uri="{FF2B5EF4-FFF2-40B4-BE49-F238E27FC236}">
                <a16:creationId xmlns:a16="http://schemas.microsoft.com/office/drawing/2014/main" id="{A18154D8-47EC-8D94-2CE5-5A8EC2E4BD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0623" y="3339902"/>
            <a:ext cx="3335866" cy="1880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697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Web</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アイソレーション（</a:t>
            </a: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Web Isolation</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ブラウザ分離とも呼ばれ</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サイトの閲覧活動をエンドポイントから切り離し、悪意のあるコードやマルウェアなどからユーザーを守る技術</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分離技術を使うことで、</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サイトを経由したブラウザや</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PC</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への攻撃を防止することができる。「</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Isolation</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」は分離という意味。</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8194" name="Picture 2">
            <a:extLst>
              <a:ext uri="{FF2B5EF4-FFF2-40B4-BE49-F238E27FC236}">
                <a16:creationId xmlns:a16="http://schemas.microsoft.com/office/drawing/2014/main" id="{307FA8D6-64D5-6A86-ADB3-D956F8E09F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7134" y="3240962"/>
            <a:ext cx="2602089" cy="2602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81865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セキュリティゾーニング</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企業などで、部署内のセキュリティを確保する際に使われる方法</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。来訪者や一般従業員、機密にアクセスできる担当者など関係者を明確に区分けし、入室可能なエリアを厳密に設定して重要な情報に権限の無い者がアクセスするといったことを防ぐ。</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3" name="図 2">
            <a:extLst>
              <a:ext uri="{FF2B5EF4-FFF2-40B4-BE49-F238E27FC236}">
                <a16:creationId xmlns:a16="http://schemas.microsoft.com/office/drawing/2014/main" id="{B5F9629E-9FE9-8B01-D55F-DBEEA696FFCB}"/>
              </a:ext>
            </a:extLst>
          </p:cNvPr>
          <p:cNvPicPr>
            <a:picLocks noChangeAspect="1"/>
          </p:cNvPicPr>
          <p:nvPr/>
        </p:nvPicPr>
        <p:blipFill>
          <a:blip r:embed="rId2"/>
          <a:stretch>
            <a:fillRect/>
          </a:stretch>
        </p:blipFill>
        <p:spPr>
          <a:xfrm>
            <a:off x="3355417" y="2668004"/>
            <a:ext cx="5101400" cy="3089329"/>
          </a:xfrm>
          <a:prstGeom prst="rect">
            <a:avLst/>
          </a:prstGeom>
        </p:spPr>
      </p:pic>
      <p:sp>
        <p:nvSpPr>
          <p:cNvPr id="8" name="テキスト ボックス 7">
            <a:extLst>
              <a:ext uri="{FF2B5EF4-FFF2-40B4-BE49-F238E27FC236}">
                <a16:creationId xmlns:a16="http://schemas.microsoft.com/office/drawing/2014/main" id="{94003302-3A4B-069A-13A6-D1C1F1000608}"/>
              </a:ext>
            </a:extLst>
          </p:cNvPr>
          <p:cNvSpPr txBox="1"/>
          <p:nvPr/>
        </p:nvSpPr>
        <p:spPr>
          <a:xfrm>
            <a:off x="2545643" y="5757333"/>
            <a:ext cx="7100710" cy="276999"/>
          </a:xfrm>
          <a:prstGeom prst="rect">
            <a:avLst/>
          </a:prstGeom>
          <a:noFill/>
        </p:spPr>
        <p:txBody>
          <a:bodyPr wrap="square">
            <a:spAutoFit/>
          </a:bodyPr>
          <a:lstStyle/>
          <a:p>
            <a:r>
              <a:rPr lang="ja-JP" altLang="en-US" sz="1200" dirty="0">
                <a:hlinkClick r:id="rId3"/>
              </a:rPr>
              <a:t>工場システムにおけるサイバー・フィジカル・セキュリティ対策ガイドライン（</a:t>
            </a:r>
            <a:r>
              <a:rPr lang="en-US" altLang="ja-JP" sz="1200" dirty="0">
                <a:hlinkClick r:id="rId3"/>
              </a:rPr>
              <a:t>METI/</a:t>
            </a:r>
            <a:r>
              <a:rPr lang="ja-JP" altLang="en-US" sz="1200" dirty="0">
                <a:hlinkClick r:id="rId3"/>
              </a:rPr>
              <a:t>経済産業省）</a:t>
            </a:r>
            <a:endParaRPr lang="ja-JP" altLang="en-US" sz="1200" dirty="0"/>
          </a:p>
        </p:txBody>
      </p:sp>
    </p:spTree>
    <p:extLst>
      <p:ext uri="{BB962C8B-B14F-4D97-AF65-F5344CB8AC3E}">
        <p14:creationId xmlns:p14="http://schemas.microsoft.com/office/powerpoint/2010/main" val="1729249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721437"/>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ベイジアンフィルタリング（</a:t>
            </a: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Bayesian filtering</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ベイズの定理を応用してデータを分類・予測する方法</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。特にスパムメールの検出</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や</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リコメンデーションシステム</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などに広く利用されている。また、学習機能を持っており、多量のデータ分類をこなすことで、その精度を高めることができる。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9218" name="Picture 2" descr="ベイジアンスパムフィルタ（イメージ）の画像">
            <a:extLst>
              <a:ext uri="{FF2B5EF4-FFF2-40B4-BE49-F238E27FC236}">
                <a16:creationId xmlns:a16="http://schemas.microsoft.com/office/drawing/2014/main" id="{EAAFE183-FAB2-C45F-6A69-11C9A3E0FA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81602" y="2547407"/>
            <a:ext cx="3838575" cy="2914650"/>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a:extLst>
              <a:ext uri="{FF2B5EF4-FFF2-40B4-BE49-F238E27FC236}">
                <a16:creationId xmlns:a16="http://schemas.microsoft.com/office/drawing/2014/main" id="{CE53CBB8-9D6D-F1AF-265F-1C440D3B2AE6}"/>
              </a:ext>
            </a:extLst>
          </p:cNvPr>
          <p:cNvSpPr txBox="1"/>
          <p:nvPr/>
        </p:nvSpPr>
        <p:spPr>
          <a:xfrm>
            <a:off x="3883378" y="5586235"/>
            <a:ext cx="6096000" cy="369332"/>
          </a:xfrm>
          <a:prstGeom prst="rect">
            <a:avLst/>
          </a:prstGeom>
          <a:noFill/>
        </p:spPr>
        <p:txBody>
          <a:bodyPr wrap="square">
            <a:spAutoFit/>
          </a:bodyPr>
          <a:lstStyle/>
          <a:p>
            <a:r>
              <a:rPr lang="ja-JP" altLang="en-US" dirty="0">
                <a:hlinkClick r:id="rId3"/>
              </a:rPr>
              <a:t>迷惑メールの判別 </a:t>
            </a:r>
            <a:r>
              <a:rPr lang="en-US" altLang="ja-JP" dirty="0">
                <a:hlinkClick r:id="rId3"/>
              </a:rPr>
              <a:t>(stat.go.jp)</a:t>
            </a:r>
            <a:endParaRPr lang="ja-JP" altLang="en-US" dirty="0"/>
          </a:p>
        </p:txBody>
      </p:sp>
    </p:spTree>
    <p:extLst>
      <p:ext uri="{BB962C8B-B14F-4D97-AF65-F5344CB8AC3E}">
        <p14:creationId xmlns:p14="http://schemas.microsoft.com/office/powerpoint/2010/main" val="7310696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653703"/>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送信元ドメイン認証</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電子メールの送信元ドメインが実際にそのドメインを所有または管理している組織によって使用されていることを確認するための技術的な手法のこと。これにより、スパムメールやフィッシングメールを防ぐことができる。代表的な手法として、</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SPF</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DKIM</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DMARC</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がある。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 name="図 1">
            <a:extLst>
              <a:ext uri="{FF2B5EF4-FFF2-40B4-BE49-F238E27FC236}">
                <a16:creationId xmlns:a16="http://schemas.microsoft.com/office/drawing/2014/main" id="{F0E121D2-1092-A180-7E39-7A7D00CB72C7}"/>
              </a:ext>
            </a:extLst>
          </p:cNvPr>
          <p:cNvPicPr>
            <a:picLocks noChangeAspect="1"/>
          </p:cNvPicPr>
          <p:nvPr/>
        </p:nvPicPr>
        <p:blipFill>
          <a:blip r:embed="rId2"/>
          <a:stretch>
            <a:fillRect/>
          </a:stretch>
        </p:blipFill>
        <p:spPr>
          <a:xfrm>
            <a:off x="2681295" y="3074178"/>
            <a:ext cx="6485284" cy="3142175"/>
          </a:xfrm>
          <a:prstGeom prst="rect">
            <a:avLst/>
          </a:prstGeom>
        </p:spPr>
      </p:pic>
      <p:sp>
        <p:nvSpPr>
          <p:cNvPr id="6" name="テキスト ボックス 5">
            <a:extLst>
              <a:ext uri="{FF2B5EF4-FFF2-40B4-BE49-F238E27FC236}">
                <a16:creationId xmlns:a16="http://schemas.microsoft.com/office/drawing/2014/main" id="{FC046A0A-FB61-0F6A-D06B-AB0F978B7571}"/>
              </a:ext>
            </a:extLst>
          </p:cNvPr>
          <p:cNvSpPr txBox="1"/>
          <p:nvPr/>
        </p:nvSpPr>
        <p:spPr>
          <a:xfrm>
            <a:off x="2551290" y="3176600"/>
            <a:ext cx="1772356" cy="400110"/>
          </a:xfrm>
          <a:prstGeom prst="rect">
            <a:avLst/>
          </a:prstGeom>
          <a:noFill/>
        </p:spPr>
        <p:txBody>
          <a:bodyPr wrap="square">
            <a:spAutoFit/>
          </a:bodyPr>
          <a:lstStyle/>
          <a:p>
            <a:r>
              <a:rPr kumimoji="1" lang="ja-JP" altLang="en-US" sz="2000" b="1" i="0" u="none" strike="noStrike" kern="1200" cap="none" spc="0" normalizeH="0" baseline="0" noProof="0" dirty="0">
                <a:ln>
                  <a:noFill/>
                </a:ln>
                <a:solidFill>
                  <a:srgbClr val="2004AC"/>
                </a:solidFill>
                <a:effectLst/>
                <a:uLnTx/>
                <a:uFillTx/>
                <a:latin typeface="游ゴシック" panose="020F0502020204030204"/>
                <a:ea typeface="游ゴシック" panose="020B0400000000000000" pitchFamily="50" charset="-128"/>
                <a:cs typeface="+mn-cs"/>
              </a:rPr>
              <a:t>例：</a:t>
            </a:r>
            <a:r>
              <a:rPr kumimoji="1" lang="en-US" altLang="ja-JP" sz="2000" b="1" i="0" u="none" strike="noStrike" kern="1200" cap="none" spc="0" normalizeH="0" baseline="0" noProof="0" dirty="0">
                <a:ln>
                  <a:noFill/>
                </a:ln>
                <a:solidFill>
                  <a:srgbClr val="2004AC"/>
                </a:solidFill>
                <a:effectLst/>
                <a:uLnTx/>
                <a:uFillTx/>
                <a:latin typeface="游ゴシック" panose="020F0502020204030204"/>
                <a:ea typeface="游ゴシック" panose="020B0400000000000000" pitchFamily="50" charset="-128"/>
                <a:cs typeface="+mn-cs"/>
              </a:rPr>
              <a:t>SPF</a:t>
            </a:r>
            <a:endParaRPr lang="ja-JP" altLang="en-US" sz="2000" b="1" dirty="0">
              <a:solidFill>
                <a:srgbClr val="2004AC"/>
              </a:solidFill>
            </a:endParaRPr>
          </a:p>
        </p:txBody>
      </p:sp>
    </p:spTree>
    <p:extLst>
      <p:ext uri="{BB962C8B-B14F-4D97-AF65-F5344CB8AC3E}">
        <p14:creationId xmlns:p14="http://schemas.microsoft.com/office/powerpoint/2010/main" val="10403402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フローチャート: 代替処理 6">
            <a:extLst>
              <a:ext uri="{FF2B5EF4-FFF2-40B4-BE49-F238E27FC236}">
                <a16:creationId xmlns:a16="http://schemas.microsoft.com/office/drawing/2014/main" id="{D1B1E5B4-F482-BA8C-C663-FEF3E8863452}"/>
              </a:ext>
            </a:extLst>
          </p:cNvPr>
          <p:cNvSpPr/>
          <p:nvPr/>
        </p:nvSpPr>
        <p:spPr>
          <a:xfrm>
            <a:off x="3922887" y="3237088"/>
            <a:ext cx="1800578" cy="1865488"/>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ja-JP" altLang="en-US" b="1" dirty="0"/>
              <a:t>送信元</a:t>
            </a:r>
            <a:endParaRPr lang="en-US" altLang="ja-JP" b="1" dirty="0"/>
          </a:p>
          <a:p>
            <a:pPr algn="ctr"/>
            <a:r>
              <a:rPr lang="ja-JP" altLang="en-US" b="1" dirty="0"/>
              <a:t>ドメイン認証</a:t>
            </a:r>
            <a:endParaRPr kumimoji="1" lang="ja-JP" altLang="en-US" b="1" dirty="0"/>
          </a:p>
        </p:txBody>
      </p:sp>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461790"/>
            <a:ext cx="11163213"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DMARC</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r>
              <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Domain-based Message Authentication, Reporting &amp; Conformance</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電子メールの送信元ドメインを認証するためのプロトコル</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SPF</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および</a:t>
            </a: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DKIM</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と連携して動作</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し、受信者が送信元のメールドメインについての信頼性を評価しやすくする。また、</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DMARC</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は認証結果に基づいて受信したメールをどのように処理するかをポリシーとして指定し、そのポリシーに基づいて行動する仕組みを提供する。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11266" name="Picture 2">
            <a:extLst>
              <a:ext uri="{FF2B5EF4-FFF2-40B4-BE49-F238E27FC236}">
                <a16:creationId xmlns:a16="http://schemas.microsoft.com/office/drawing/2014/main" id="{3F337751-71A1-ACCB-0B23-545D9D280D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1739075" y="3645989"/>
            <a:ext cx="1139753" cy="1134710"/>
          </a:xfrm>
          <a:prstGeom prst="rect">
            <a:avLst/>
          </a:prstGeom>
          <a:noFill/>
          <a:extLst>
            <a:ext uri="{909E8E84-426E-40DD-AFC4-6F175D3DCCD1}">
              <a14:hiddenFill xmlns:a14="http://schemas.microsoft.com/office/drawing/2010/main">
                <a:solidFill>
                  <a:srgbClr val="FFFFFF"/>
                </a:solidFill>
              </a14:hiddenFill>
            </a:ext>
          </a:extLst>
        </p:spPr>
      </p:pic>
      <p:sp>
        <p:nvSpPr>
          <p:cNvPr id="3" name="フローチャート: 代替処理 2">
            <a:extLst>
              <a:ext uri="{FF2B5EF4-FFF2-40B4-BE49-F238E27FC236}">
                <a16:creationId xmlns:a16="http://schemas.microsoft.com/office/drawing/2014/main" id="{6F95CFE3-4211-BB5E-BDFE-7B09B8E658CF}"/>
              </a:ext>
            </a:extLst>
          </p:cNvPr>
          <p:cNvSpPr/>
          <p:nvPr/>
        </p:nvSpPr>
        <p:spPr>
          <a:xfrm>
            <a:off x="4075286" y="4120444"/>
            <a:ext cx="1467556" cy="338666"/>
          </a:xfrm>
          <a:prstGeom prst="flowChartAlternateProcess">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kumimoji="1" lang="en-US" altLang="ja-JP" b="1" dirty="0">
                <a:solidFill>
                  <a:schemeClr val="tx1"/>
                </a:solidFill>
              </a:rPr>
              <a:t>SPF</a:t>
            </a:r>
            <a:endParaRPr kumimoji="1" lang="ja-JP" altLang="en-US" b="1" dirty="0">
              <a:solidFill>
                <a:schemeClr val="tx1"/>
              </a:solidFill>
            </a:endParaRPr>
          </a:p>
        </p:txBody>
      </p:sp>
      <p:sp>
        <p:nvSpPr>
          <p:cNvPr id="5" name="フローチャート: 代替処理 4">
            <a:extLst>
              <a:ext uri="{FF2B5EF4-FFF2-40B4-BE49-F238E27FC236}">
                <a16:creationId xmlns:a16="http://schemas.microsoft.com/office/drawing/2014/main" id="{2BC7F9E4-8CD8-5D1E-CC13-D889079579A8}"/>
              </a:ext>
            </a:extLst>
          </p:cNvPr>
          <p:cNvSpPr/>
          <p:nvPr/>
        </p:nvSpPr>
        <p:spPr>
          <a:xfrm>
            <a:off x="4075286" y="4594577"/>
            <a:ext cx="1467556" cy="338666"/>
          </a:xfrm>
          <a:prstGeom prst="flowChartAlternateProcess">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kumimoji="1" lang="en-US" altLang="ja-JP" b="1" dirty="0"/>
              <a:t>DKIM</a:t>
            </a:r>
            <a:endParaRPr kumimoji="1" lang="ja-JP" altLang="en-US" b="1" dirty="0"/>
          </a:p>
        </p:txBody>
      </p:sp>
      <p:sp>
        <p:nvSpPr>
          <p:cNvPr id="8" name="矢印: 右 7">
            <a:extLst>
              <a:ext uri="{FF2B5EF4-FFF2-40B4-BE49-F238E27FC236}">
                <a16:creationId xmlns:a16="http://schemas.microsoft.com/office/drawing/2014/main" id="{67A11024-DA18-BF29-0CE7-DB50831C8C80}"/>
              </a:ext>
            </a:extLst>
          </p:cNvPr>
          <p:cNvSpPr/>
          <p:nvPr/>
        </p:nvSpPr>
        <p:spPr>
          <a:xfrm>
            <a:off x="3031227" y="4111744"/>
            <a:ext cx="671529" cy="18932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矢印: 右 8">
            <a:extLst>
              <a:ext uri="{FF2B5EF4-FFF2-40B4-BE49-F238E27FC236}">
                <a16:creationId xmlns:a16="http://schemas.microsoft.com/office/drawing/2014/main" id="{D7DF6FCB-86BB-2A04-831D-8D7914075BC1}"/>
              </a:ext>
            </a:extLst>
          </p:cNvPr>
          <p:cNvSpPr/>
          <p:nvPr/>
        </p:nvSpPr>
        <p:spPr>
          <a:xfrm>
            <a:off x="6011667" y="3593635"/>
            <a:ext cx="2669489" cy="1994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a:extLst>
              <a:ext uri="{FF2B5EF4-FFF2-40B4-BE49-F238E27FC236}">
                <a16:creationId xmlns:a16="http://schemas.microsoft.com/office/drawing/2014/main" id="{40D811A5-1955-47AA-91FB-BB09705C5002}"/>
              </a:ext>
            </a:extLst>
          </p:cNvPr>
          <p:cNvSpPr txBox="1"/>
          <p:nvPr/>
        </p:nvSpPr>
        <p:spPr>
          <a:xfrm>
            <a:off x="6982353" y="3224303"/>
            <a:ext cx="1698803" cy="369332"/>
          </a:xfrm>
          <a:prstGeom prst="rect">
            <a:avLst/>
          </a:prstGeom>
          <a:noFill/>
        </p:spPr>
        <p:txBody>
          <a:bodyPr wrap="square">
            <a:spAutoFit/>
          </a:bodyPr>
          <a:lstStyle/>
          <a:p>
            <a:r>
              <a:rPr lang="en-US" altLang="ja-JP" b="1" dirty="0"/>
              <a:t>Pass</a:t>
            </a:r>
            <a:endParaRPr lang="ja-JP" altLang="en-US" b="1" dirty="0"/>
          </a:p>
        </p:txBody>
      </p:sp>
      <p:pic>
        <p:nvPicPr>
          <p:cNvPr id="11268" name="Picture 4">
            <a:extLst>
              <a:ext uri="{FF2B5EF4-FFF2-40B4-BE49-F238E27FC236}">
                <a16:creationId xmlns:a16="http://schemas.microsoft.com/office/drawing/2014/main" id="{0476206E-A262-3726-3BE0-0F24DE98F3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6304" y="3116730"/>
            <a:ext cx="1050219" cy="137524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402C5CF4-E72B-3A74-87D5-292EF2ADEBF7}"/>
              </a:ext>
            </a:extLst>
          </p:cNvPr>
          <p:cNvSpPr txBox="1"/>
          <p:nvPr/>
        </p:nvSpPr>
        <p:spPr>
          <a:xfrm>
            <a:off x="8969885" y="4491979"/>
            <a:ext cx="1050220" cy="369332"/>
          </a:xfrm>
          <a:prstGeom prst="rect">
            <a:avLst/>
          </a:prstGeom>
          <a:noFill/>
        </p:spPr>
        <p:txBody>
          <a:bodyPr wrap="square">
            <a:spAutoFit/>
          </a:bodyPr>
          <a:lstStyle/>
          <a:p>
            <a:r>
              <a:rPr lang="ja-JP" altLang="en-US" b="1" dirty="0"/>
              <a:t>受信者</a:t>
            </a:r>
          </a:p>
        </p:txBody>
      </p:sp>
      <p:sp>
        <p:nvSpPr>
          <p:cNvPr id="12" name="テキスト ボックス 11">
            <a:extLst>
              <a:ext uri="{FF2B5EF4-FFF2-40B4-BE49-F238E27FC236}">
                <a16:creationId xmlns:a16="http://schemas.microsoft.com/office/drawing/2014/main" id="{5C961936-8245-3801-D466-057CDABA8E91}"/>
              </a:ext>
            </a:extLst>
          </p:cNvPr>
          <p:cNvSpPr txBox="1"/>
          <p:nvPr/>
        </p:nvSpPr>
        <p:spPr>
          <a:xfrm>
            <a:off x="1739075" y="4780699"/>
            <a:ext cx="1050220" cy="369332"/>
          </a:xfrm>
          <a:prstGeom prst="rect">
            <a:avLst/>
          </a:prstGeom>
          <a:noFill/>
        </p:spPr>
        <p:txBody>
          <a:bodyPr wrap="square">
            <a:spAutoFit/>
          </a:bodyPr>
          <a:lstStyle/>
          <a:p>
            <a:r>
              <a:rPr lang="ja-JP" altLang="en-US" b="1" dirty="0"/>
              <a:t>送信者</a:t>
            </a:r>
          </a:p>
        </p:txBody>
      </p:sp>
      <p:sp>
        <p:nvSpPr>
          <p:cNvPr id="13" name="フローチャート: 代替処理 12">
            <a:extLst>
              <a:ext uri="{FF2B5EF4-FFF2-40B4-BE49-F238E27FC236}">
                <a16:creationId xmlns:a16="http://schemas.microsoft.com/office/drawing/2014/main" id="{53A4ED7D-3682-B270-348E-F7A959E7CA12}"/>
              </a:ext>
            </a:extLst>
          </p:cNvPr>
          <p:cNvSpPr/>
          <p:nvPr/>
        </p:nvSpPr>
        <p:spPr>
          <a:xfrm>
            <a:off x="6845212" y="4318495"/>
            <a:ext cx="1321274" cy="1621393"/>
          </a:xfrm>
          <a:prstGeom prst="flowChartAlternateProcess">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ltLang="ja-JP" b="1" dirty="0"/>
              <a:t>DMARC</a:t>
            </a:r>
          </a:p>
          <a:p>
            <a:pPr algn="ctr"/>
            <a:r>
              <a:rPr kumimoji="1" lang="ja-JP" altLang="en-US" b="1" dirty="0"/>
              <a:t>ポリシーチェック</a:t>
            </a:r>
          </a:p>
        </p:txBody>
      </p:sp>
      <p:sp>
        <p:nvSpPr>
          <p:cNvPr id="14" name="矢印: 右 13">
            <a:extLst>
              <a:ext uri="{FF2B5EF4-FFF2-40B4-BE49-F238E27FC236}">
                <a16:creationId xmlns:a16="http://schemas.microsoft.com/office/drawing/2014/main" id="{30DAA2FE-96A1-A728-6830-0ADF23ED0DD5}"/>
              </a:ext>
            </a:extLst>
          </p:cNvPr>
          <p:cNvSpPr/>
          <p:nvPr/>
        </p:nvSpPr>
        <p:spPr>
          <a:xfrm>
            <a:off x="6033129" y="4799079"/>
            <a:ext cx="604738" cy="1994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a:extLst>
              <a:ext uri="{FF2B5EF4-FFF2-40B4-BE49-F238E27FC236}">
                <a16:creationId xmlns:a16="http://schemas.microsoft.com/office/drawing/2014/main" id="{0B092DB5-8FDF-ABDA-E3AD-F0D027155A69}"/>
              </a:ext>
            </a:extLst>
          </p:cNvPr>
          <p:cNvSpPr txBox="1"/>
          <p:nvPr/>
        </p:nvSpPr>
        <p:spPr>
          <a:xfrm>
            <a:off x="6011667" y="4491979"/>
            <a:ext cx="803399" cy="369332"/>
          </a:xfrm>
          <a:prstGeom prst="rect">
            <a:avLst/>
          </a:prstGeom>
          <a:noFill/>
        </p:spPr>
        <p:txBody>
          <a:bodyPr wrap="square">
            <a:spAutoFit/>
          </a:bodyPr>
          <a:lstStyle/>
          <a:p>
            <a:r>
              <a:rPr lang="en-US" altLang="ja-JP" b="1" dirty="0"/>
              <a:t>Fail</a:t>
            </a:r>
            <a:endParaRPr lang="ja-JP" altLang="en-US" b="1" dirty="0"/>
          </a:p>
        </p:txBody>
      </p:sp>
      <p:sp>
        <p:nvSpPr>
          <p:cNvPr id="16" name="矢印: 右 15">
            <a:extLst>
              <a:ext uri="{FF2B5EF4-FFF2-40B4-BE49-F238E27FC236}">
                <a16:creationId xmlns:a16="http://schemas.microsoft.com/office/drawing/2014/main" id="{049865BD-FC53-7FEA-CBBC-FB6443B3F3C5}"/>
              </a:ext>
            </a:extLst>
          </p:cNvPr>
          <p:cNvSpPr/>
          <p:nvPr/>
        </p:nvSpPr>
        <p:spPr>
          <a:xfrm>
            <a:off x="8291912" y="4591512"/>
            <a:ext cx="604738" cy="19943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テキスト ボックス 16">
            <a:extLst>
              <a:ext uri="{FF2B5EF4-FFF2-40B4-BE49-F238E27FC236}">
                <a16:creationId xmlns:a16="http://schemas.microsoft.com/office/drawing/2014/main" id="{EDB7B5F4-DAE0-49BA-9224-DD4D6BD3D1A9}"/>
              </a:ext>
            </a:extLst>
          </p:cNvPr>
          <p:cNvSpPr txBox="1"/>
          <p:nvPr/>
        </p:nvSpPr>
        <p:spPr>
          <a:xfrm>
            <a:off x="8295921" y="4259094"/>
            <a:ext cx="803399" cy="369332"/>
          </a:xfrm>
          <a:prstGeom prst="rect">
            <a:avLst/>
          </a:prstGeom>
          <a:noFill/>
        </p:spPr>
        <p:txBody>
          <a:bodyPr wrap="square">
            <a:spAutoFit/>
          </a:bodyPr>
          <a:lstStyle/>
          <a:p>
            <a:r>
              <a:rPr lang="en-US" altLang="ja-JP" b="1" dirty="0"/>
              <a:t>OK</a:t>
            </a:r>
            <a:endParaRPr lang="ja-JP" altLang="en-US" b="1" dirty="0"/>
          </a:p>
        </p:txBody>
      </p:sp>
      <p:sp>
        <p:nvSpPr>
          <p:cNvPr id="18" name="矢印: 右 17">
            <a:extLst>
              <a:ext uri="{FF2B5EF4-FFF2-40B4-BE49-F238E27FC236}">
                <a16:creationId xmlns:a16="http://schemas.microsoft.com/office/drawing/2014/main" id="{85EB83C1-8134-4827-D25B-9BC5ED568DD6}"/>
              </a:ext>
            </a:extLst>
          </p:cNvPr>
          <p:cNvSpPr/>
          <p:nvPr/>
        </p:nvSpPr>
        <p:spPr>
          <a:xfrm>
            <a:off x="8293718" y="5159826"/>
            <a:ext cx="604738" cy="19943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19" name="テキスト ボックス 18">
            <a:extLst>
              <a:ext uri="{FF2B5EF4-FFF2-40B4-BE49-F238E27FC236}">
                <a16:creationId xmlns:a16="http://schemas.microsoft.com/office/drawing/2014/main" id="{640E86C5-AC3B-6D6D-73D4-BA8767188FB5}"/>
              </a:ext>
            </a:extLst>
          </p:cNvPr>
          <p:cNvSpPr txBox="1"/>
          <p:nvPr/>
        </p:nvSpPr>
        <p:spPr>
          <a:xfrm>
            <a:off x="8268165" y="4860863"/>
            <a:ext cx="803399" cy="369332"/>
          </a:xfrm>
          <a:prstGeom prst="rect">
            <a:avLst/>
          </a:prstGeom>
          <a:noFill/>
        </p:spPr>
        <p:txBody>
          <a:bodyPr wrap="square">
            <a:spAutoFit/>
          </a:bodyPr>
          <a:lstStyle/>
          <a:p>
            <a:r>
              <a:rPr lang="ja-JP" altLang="en-US" b="1" dirty="0">
                <a:solidFill>
                  <a:srgbClr val="FF0000"/>
                </a:solidFill>
              </a:rPr>
              <a:t>隔離</a:t>
            </a:r>
          </a:p>
        </p:txBody>
      </p:sp>
      <p:pic>
        <p:nvPicPr>
          <p:cNvPr id="11270" name="Picture 6">
            <a:extLst>
              <a:ext uri="{FF2B5EF4-FFF2-40B4-BE49-F238E27FC236}">
                <a16:creationId xmlns:a16="http://schemas.microsoft.com/office/drawing/2014/main" id="{E22B5ECA-8AB2-9853-7B05-6011BB3CC0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3448" y="5061559"/>
            <a:ext cx="1017783" cy="931333"/>
          </a:xfrm>
          <a:prstGeom prst="rect">
            <a:avLst/>
          </a:prstGeom>
          <a:noFill/>
          <a:extLst>
            <a:ext uri="{909E8E84-426E-40DD-AFC4-6F175D3DCCD1}">
              <a14:hiddenFill xmlns:a14="http://schemas.microsoft.com/office/drawing/2010/main">
                <a:solidFill>
                  <a:srgbClr val="FFFFFF"/>
                </a:solidFill>
              </a14:hiddenFill>
            </a:ext>
          </a:extLst>
        </p:spPr>
      </p:pic>
      <p:sp>
        <p:nvSpPr>
          <p:cNvPr id="20" name="矢印: 右 19">
            <a:extLst>
              <a:ext uri="{FF2B5EF4-FFF2-40B4-BE49-F238E27FC236}">
                <a16:creationId xmlns:a16="http://schemas.microsoft.com/office/drawing/2014/main" id="{3E472CBA-3D9E-43E4-8B97-B2353CE22150}"/>
              </a:ext>
            </a:extLst>
          </p:cNvPr>
          <p:cNvSpPr/>
          <p:nvPr/>
        </p:nvSpPr>
        <p:spPr>
          <a:xfrm>
            <a:off x="8320305" y="5696224"/>
            <a:ext cx="604738" cy="199430"/>
          </a:xfrm>
          <a:prstGeom prst="rightArrow">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kumimoji="1" lang="ja-JP" altLang="en-US"/>
          </a:p>
        </p:txBody>
      </p:sp>
      <p:sp>
        <p:nvSpPr>
          <p:cNvPr id="21" name="テキスト ボックス 20">
            <a:extLst>
              <a:ext uri="{FF2B5EF4-FFF2-40B4-BE49-F238E27FC236}">
                <a16:creationId xmlns:a16="http://schemas.microsoft.com/office/drawing/2014/main" id="{32E158E9-29B8-3AA7-206D-542AE474697E}"/>
              </a:ext>
            </a:extLst>
          </p:cNvPr>
          <p:cNvSpPr txBox="1"/>
          <p:nvPr/>
        </p:nvSpPr>
        <p:spPr>
          <a:xfrm>
            <a:off x="8268164" y="5395340"/>
            <a:ext cx="803399" cy="369332"/>
          </a:xfrm>
          <a:prstGeom prst="rect">
            <a:avLst/>
          </a:prstGeom>
          <a:noFill/>
        </p:spPr>
        <p:txBody>
          <a:bodyPr wrap="square">
            <a:spAutoFit/>
          </a:bodyPr>
          <a:lstStyle/>
          <a:p>
            <a:r>
              <a:rPr lang="ja-JP" altLang="en-US" b="1" dirty="0">
                <a:solidFill>
                  <a:srgbClr val="FF0000"/>
                </a:solidFill>
              </a:rPr>
              <a:t>拒否</a:t>
            </a:r>
          </a:p>
        </p:txBody>
      </p:sp>
      <p:pic>
        <p:nvPicPr>
          <p:cNvPr id="11272" name="Picture 8">
            <a:extLst>
              <a:ext uri="{FF2B5EF4-FFF2-40B4-BE49-F238E27FC236}">
                <a16:creationId xmlns:a16="http://schemas.microsoft.com/office/drawing/2014/main" id="{0AD94CA0-8201-2702-33B2-4AE50D89BA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8936" y="5643816"/>
            <a:ext cx="767647" cy="890850"/>
          </a:xfrm>
          <a:prstGeom prst="rect">
            <a:avLst/>
          </a:prstGeom>
          <a:noFill/>
          <a:extLst>
            <a:ext uri="{909E8E84-426E-40DD-AFC4-6F175D3DCCD1}">
              <a14:hiddenFill xmlns:a14="http://schemas.microsoft.com/office/drawing/2010/main">
                <a:solidFill>
                  <a:srgbClr val="FFFFFF"/>
                </a:solidFill>
              </a14:hiddenFill>
            </a:ext>
          </a:extLst>
        </p:spPr>
      </p:pic>
      <p:sp>
        <p:nvSpPr>
          <p:cNvPr id="22" name="テキスト ボックス 21">
            <a:extLst>
              <a:ext uri="{FF2B5EF4-FFF2-40B4-BE49-F238E27FC236}">
                <a16:creationId xmlns:a16="http://schemas.microsoft.com/office/drawing/2014/main" id="{74387306-79BB-A253-C6EF-7F789A8F5644}"/>
              </a:ext>
            </a:extLst>
          </p:cNvPr>
          <p:cNvSpPr txBox="1"/>
          <p:nvPr/>
        </p:nvSpPr>
        <p:spPr>
          <a:xfrm>
            <a:off x="3693773" y="5585888"/>
            <a:ext cx="2112112" cy="369332"/>
          </a:xfrm>
          <a:prstGeom prst="rect">
            <a:avLst/>
          </a:prstGeom>
          <a:noFill/>
        </p:spPr>
        <p:txBody>
          <a:bodyPr wrap="square">
            <a:spAutoFit/>
          </a:bodyPr>
          <a:lstStyle/>
          <a:p>
            <a:r>
              <a:rPr lang="ja-JP" altLang="en-US" b="1" dirty="0"/>
              <a:t>認証結果レポート</a:t>
            </a:r>
          </a:p>
        </p:txBody>
      </p:sp>
      <p:cxnSp>
        <p:nvCxnSpPr>
          <p:cNvPr id="24" name="コネクタ: カギ線 23">
            <a:extLst>
              <a:ext uri="{FF2B5EF4-FFF2-40B4-BE49-F238E27FC236}">
                <a16:creationId xmlns:a16="http://schemas.microsoft.com/office/drawing/2014/main" id="{CB3E61D6-BD0D-6339-4D3A-8A1CD4E964CB}"/>
              </a:ext>
            </a:extLst>
          </p:cNvPr>
          <p:cNvCxnSpPr>
            <a:stCxn id="13" idx="2"/>
            <a:endCxn id="11272" idx="3"/>
          </p:cNvCxnSpPr>
          <p:nvPr/>
        </p:nvCxnSpPr>
        <p:spPr>
          <a:xfrm rot="5400000">
            <a:off x="5536540" y="4119931"/>
            <a:ext cx="149353" cy="3789266"/>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コネクタ: カギ線 25">
            <a:extLst>
              <a:ext uri="{FF2B5EF4-FFF2-40B4-BE49-F238E27FC236}">
                <a16:creationId xmlns:a16="http://schemas.microsoft.com/office/drawing/2014/main" id="{E9C06D46-7CF1-BF05-6E7C-A7FB45B6A9FA}"/>
              </a:ext>
            </a:extLst>
          </p:cNvPr>
          <p:cNvCxnSpPr>
            <a:cxnSpLocks/>
            <a:stCxn id="11270" idx="2"/>
            <a:endCxn id="11272" idx="3"/>
          </p:cNvCxnSpPr>
          <p:nvPr/>
        </p:nvCxnSpPr>
        <p:spPr>
          <a:xfrm rot="5400000">
            <a:off x="6596288" y="3113188"/>
            <a:ext cx="96349" cy="5855757"/>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267" name="コネクタ: カギ線 11266">
            <a:extLst>
              <a:ext uri="{FF2B5EF4-FFF2-40B4-BE49-F238E27FC236}">
                <a16:creationId xmlns:a16="http://schemas.microsoft.com/office/drawing/2014/main" id="{23F3072C-B0F6-241D-1615-2B51E87C1317}"/>
              </a:ext>
            </a:extLst>
          </p:cNvPr>
          <p:cNvCxnSpPr>
            <a:cxnSpLocks/>
            <a:stCxn id="11272" idx="1"/>
            <a:endCxn id="12" idx="2"/>
          </p:cNvCxnSpPr>
          <p:nvPr/>
        </p:nvCxnSpPr>
        <p:spPr>
          <a:xfrm rot="10800000">
            <a:off x="2264186" y="5150031"/>
            <a:ext cx="684751" cy="939210"/>
          </a:xfrm>
          <a:prstGeom prst="bentConnector2">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04211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2" y="868194"/>
            <a:ext cx="11163213" cy="43396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TW"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仮名加工情報</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氏名や住所などの個人を特定できる情報を削除または置換し、</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他の情報と照合しない限り特定の個人を識別することができなくなったもの</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。他の情報と照合すれば生の個人情報に復元できるものなので、匿名加工情報にはない以下の規制がある。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2400" dirty="0">
              <a:solidFill>
                <a:prstClr val="black"/>
              </a:solidFill>
              <a:latin typeface="游ゴシック" panose="020F0502020204030204"/>
              <a:ea typeface="游ゴシック" panose="020B0400000000000000" pitchFamily="50" charset="-128"/>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①対照表等の安全管理義務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②第三者への提供の原則禁止</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③本人への到達行為の禁止</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④利用目的の制限</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　　⑤利用目的達成時の消去（努力義務）</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13314" name="Picture 2">
            <a:extLst>
              <a:ext uri="{FF2B5EF4-FFF2-40B4-BE49-F238E27FC236}">
                <a16:creationId xmlns:a16="http://schemas.microsoft.com/office/drawing/2014/main" id="{277DFDB8-7D66-29A8-0FB7-A53EAAF899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7045501" y="2867376"/>
            <a:ext cx="2236431" cy="2929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7255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0" y="1184285"/>
            <a:ext cx="11163213" cy="1754326"/>
          </a:xfrm>
          <a:prstGeom prst="rect">
            <a:avLst/>
          </a:prstGeom>
          <a:noFill/>
        </p:spPr>
        <p:txBody>
          <a:bodyPr wrap="square" rtlCol="0">
            <a:spAutoFit/>
          </a:bodyPr>
          <a:lstStyle/>
          <a:p>
            <a:r>
              <a:rPr lang="en-US" altLang="ja-JP" sz="2400" b="1" dirty="0">
                <a:solidFill>
                  <a:srgbClr val="FF0000"/>
                </a:solidFill>
              </a:rPr>
              <a:t>SBOM</a:t>
            </a:r>
            <a:r>
              <a:rPr lang="ja-JP" altLang="en-US" sz="2400" b="1" dirty="0">
                <a:solidFill>
                  <a:srgbClr val="FF0000"/>
                </a:solidFill>
              </a:rPr>
              <a:t>（</a:t>
            </a:r>
            <a:r>
              <a:rPr lang="en-US" altLang="ja-JP" sz="2400" b="1" dirty="0">
                <a:solidFill>
                  <a:srgbClr val="FF0000"/>
                </a:solidFill>
              </a:rPr>
              <a:t>Software Bill of Materials</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ソフトウェアに含まれる</a:t>
            </a:r>
            <a:r>
              <a:rPr lang="ja-JP" altLang="en-US" sz="2400" b="1" dirty="0"/>
              <a:t>「材料」</a:t>
            </a:r>
            <a:r>
              <a:rPr lang="ja-JP" altLang="en-US" sz="2400" dirty="0"/>
              <a:t>をリストアップした</a:t>
            </a:r>
            <a:r>
              <a:rPr lang="ja-JP" altLang="en-US" sz="2400" b="1" dirty="0"/>
              <a:t>「ソフトウェア部品表」</a:t>
            </a:r>
            <a:r>
              <a:rPr lang="ja-JP" altLang="en-US" sz="2400" dirty="0"/>
              <a:t>のこと。</a:t>
            </a:r>
            <a:r>
              <a:rPr lang="en-US" altLang="ja-JP" sz="2400" dirty="0"/>
              <a:t>OSS</a:t>
            </a:r>
            <a:r>
              <a:rPr lang="ja-JP" altLang="en-US" sz="2400" dirty="0"/>
              <a:t>（</a:t>
            </a:r>
            <a:r>
              <a:rPr lang="en-US" altLang="ja-JP" sz="2400" dirty="0"/>
              <a:t>Open Source Software</a:t>
            </a:r>
            <a:r>
              <a:rPr lang="ja-JP" altLang="en-US" sz="2400" dirty="0"/>
              <a:t>）のライセンス管理や脆弱性の管理、ソフトウェアサプライチェーンのリスク管理等の用途で利用される。</a:t>
            </a:r>
            <a:endParaRPr lang="en-US" altLang="ja-JP" sz="2400" dirty="0"/>
          </a:p>
        </p:txBody>
      </p:sp>
      <p:graphicFrame>
        <p:nvGraphicFramePr>
          <p:cNvPr id="3" name="オブジェクト 2">
            <a:extLst>
              <a:ext uri="{FF2B5EF4-FFF2-40B4-BE49-F238E27FC236}">
                <a16:creationId xmlns:a16="http://schemas.microsoft.com/office/drawing/2014/main" id="{73CA153C-E8C8-F37B-0E00-02B17A76DD6C}"/>
              </a:ext>
            </a:extLst>
          </p:cNvPr>
          <p:cNvGraphicFramePr>
            <a:graphicFrameLocks noChangeAspect="1"/>
          </p:cNvGraphicFramePr>
          <p:nvPr>
            <p:extLst>
              <p:ext uri="{D42A27DB-BD31-4B8C-83A1-F6EECF244321}">
                <p14:modId xmlns:p14="http://schemas.microsoft.com/office/powerpoint/2010/main" val="2218015140"/>
              </p:ext>
            </p:extLst>
          </p:nvPr>
        </p:nvGraphicFramePr>
        <p:xfrm>
          <a:off x="985281" y="3237089"/>
          <a:ext cx="10221433" cy="1946419"/>
        </p:xfrm>
        <a:graphic>
          <a:graphicData uri="http://schemas.openxmlformats.org/presentationml/2006/ole">
            <mc:AlternateContent xmlns:mc="http://schemas.openxmlformats.org/markup-compatibility/2006">
              <mc:Choice xmlns:v="urn:schemas-microsoft-com:vml" Requires="v">
                <p:oleObj name="Worksheet" r:id="rId2" imgW="5935150" imgH="1130380" progId="Excel.Sheet.12">
                  <p:embed/>
                </p:oleObj>
              </mc:Choice>
              <mc:Fallback>
                <p:oleObj name="Worksheet" r:id="rId2" imgW="5935150" imgH="1130380" progId="Excel.Sheet.12">
                  <p:embed/>
                  <p:pic>
                    <p:nvPicPr>
                      <p:cNvPr id="0" name=""/>
                      <p:cNvPicPr/>
                      <p:nvPr/>
                    </p:nvPicPr>
                    <p:blipFill>
                      <a:blip r:embed="rId3"/>
                      <a:stretch>
                        <a:fillRect/>
                      </a:stretch>
                    </p:blipFill>
                    <p:spPr>
                      <a:xfrm>
                        <a:off x="985281" y="3237089"/>
                        <a:ext cx="10221433" cy="1946419"/>
                      </a:xfrm>
                      <a:prstGeom prst="rect">
                        <a:avLst/>
                      </a:prstGeom>
                    </p:spPr>
                  </p:pic>
                </p:oleObj>
              </mc:Fallback>
            </mc:AlternateContent>
          </a:graphicData>
        </a:graphic>
      </p:graphicFrame>
    </p:spTree>
    <p:extLst>
      <p:ext uri="{BB962C8B-B14F-4D97-AF65-F5344CB8AC3E}">
        <p14:creationId xmlns:p14="http://schemas.microsoft.com/office/powerpoint/2010/main" val="1215054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楕円 11">
            <a:extLst>
              <a:ext uri="{FF2B5EF4-FFF2-40B4-BE49-F238E27FC236}">
                <a16:creationId xmlns:a16="http://schemas.microsoft.com/office/drawing/2014/main" id="{DD73D74C-4317-C050-8260-841F3231262F}"/>
              </a:ext>
            </a:extLst>
          </p:cNvPr>
          <p:cNvSpPr/>
          <p:nvPr/>
        </p:nvSpPr>
        <p:spPr>
          <a:xfrm>
            <a:off x="4548906" y="2506161"/>
            <a:ext cx="6491111" cy="3589867"/>
          </a:xfrm>
          <a:prstGeom prst="ellipse">
            <a:avLst/>
          </a:prstGeom>
          <a:solidFill>
            <a:srgbClr val="DAE3F3">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楕円 10">
            <a:extLst>
              <a:ext uri="{FF2B5EF4-FFF2-40B4-BE49-F238E27FC236}">
                <a16:creationId xmlns:a16="http://schemas.microsoft.com/office/drawing/2014/main" id="{5E9F5577-8747-BE50-616F-99C1CF977D2B}"/>
              </a:ext>
            </a:extLst>
          </p:cNvPr>
          <p:cNvSpPr/>
          <p:nvPr/>
        </p:nvSpPr>
        <p:spPr>
          <a:xfrm>
            <a:off x="971361" y="2611513"/>
            <a:ext cx="6491111" cy="3589867"/>
          </a:xfrm>
          <a:prstGeom prst="ellipse">
            <a:avLst/>
          </a:prstGeom>
          <a:solidFill>
            <a:srgbClr val="E2F0D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B9E11AA-576F-3836-706E-EC0E4B515B18}"/>
              </a:ext>
            </a:extLst>
          </p:cNvPr>
          <p:cNvSpPr txBox="1"/>
          <p:nvPr/>
        </p:nvSpPr>
        <p:spPr>
          <a:xfrm>
            <a:off x="1279142" y="3605990"/>
            <a:ext cx="3221347" cy="707886"/>
          </a:xfrm>
          <a:prstGeom prst="rect">
            <a:avLst/>
          </a:prstGeom>
          <a:noFill/>
        </p:spPr>
        <p:txBody>
          <a:bodyPr wrap="square">
            <a:spAutoFit/>
          </a:bodyPr>
          <a:lstStyle/>
          <a:p>
            <a:pPr algn="ctr"/>
            <a:r>
              <a:rPr lang="ja-JP" altLang="en-US" sz="2000" b="1" dirty="0">
                <a:solidFill>
                  <a:srgbClr val="FF0000"/>
                </a:solidFill>
              </a:rPr>
              <a:t>ミスインフォメーション（誤情報）</a:t>
            </a:r>
            <a:endParaRPr lang="ja-JP" altLang="en-US" sz="2000" dirty="0">
              <a:solidFill>
                <a:srgbClr val="FF0000"/>
              </a:solidFill>
            </a:endParaRPr>
          </a:p>
        </p:txBody>
      </p:sp>
      <p:sp>
        <p:nvSpPr>
          <p:cNvPr id="14" name="テキスト ボックス 13">
            <a:extLst>
              <a:ext uri="{FF2B5EF4-FFF2-40B4-BE49-F238E27FC236}">
                <a16:creationId xmlns:a16="http://schemas.microsoft.com/office/drawing/2014/main" id="{11BA654F-9ABB-CDF1-92B3-6ABE7390B3D9}"/>
              </a:ext>
            </a:extLst>
          </p:cNvPr>
          <p:cNvSpPr txBox="1"/>
          <p:nvPr/>
        </p:nvSpPr>
        <p:spPr>
          <a:xfrm>
            <a:off x="4500489" y="3310370"/>
            <a:ext cx="2961983" cy="1015663"/>
          </a:xfrm>
          <a:prstGeom prst="rect">
            <a:avLst/>
          </a:prstGeom>
          <a:noFill/>
        </p:spPr>
        <p:txBody>
          <a:bodyPr wrap="square">
            <a:spAutoFit/>
          </a:bodyPr>
          <a:lstStyle/>
          <a:p>
            <a:pPr algn="ctr"/>
            <a:r>
              <a:rPr lang="ja-JP" altLang="en-US" sz="2000" b="1" dirty="0"/>
              <a:t>ディス</a:t>
            </a:r>
            <a:endParaRPr lang="en-US" altLang="ja-JP" sz="2000" b="1" dirty="0"/>
          </a:p>
          <a:p>
            <a:pPr algn="ctr"/>
            <a:r>
              <a:rPr lang="ja-JP" altLang="en-US" sz="2000" b="1" dirty="0"/>
              <a:t>インフォメーション</a:t>
            </a:r>
            <a:endParaRPr lang="en-US" altLang="ja-JP" sz="2000" b="1" dirty="0"/>
          </a:p>
          <a:p>
            <a:pPr algn="ctr"/>
            <a:r>
              <a:rPr lang="ja-JP" altLang="en-US" sz="2000" b="1" dirty="0"/>
              <a:t>（偽情報）</a:t>
            </a:r>
            <a:endParaRPr lang="ja-JP" altLang="en-US" sz="2000" dirty="0"/>
          </a:p>
        </p:txBody>
      </p:sp>
      <p:sp>
        <p:nvSpPr>
          <p:cNvPr id="15" name="テキスト ボックス 14">
            <a:extLst>
              <a:ext uri="{FF2B5EF4-FFF2-40B4-BE49-F238E27FC236}">
                <a16:creationId xmlns:a16="http://schemas.microsoft.com/office/drawing/2014/main" id="{CC127E3A-EF27-28D1-ABBB-D00C81C2B5B0}"/>
              </a:ext>
            </a:extLst>
          </p:cNvPr>
          <p:cNvSpPr txBox="1"/>
          <p:nvPr/>
        </p:nvSpPr>
        <p:spPr>
          <a:xfrm>
            <a:off x="7510889" y="3560691"/>
            <a:ext cx="3089378" cy="707886"/>
          </a:xfrm>
          <a:prstGeom prst="rect">
            <a:avLst/>
          </a:prstGeom>
          <a:noFill/>
        </p:spPr>
        <p:txBody>
          <a:bodyPr wrap="square">
            <a:spAutoFit/>
          </a:bodyPr>
          <a:lstStyle/>
          <a:p>
            <a:pPr algn="ctr"/>
            <a:r>
              <a:rPr lang="ja-JP" altLang="en-US" sz="2000" b="1" dirty="0"/>
              <a:t>マルインフォメーション</a:t>
            </a:r>
            <a:endParaRPr lang="en-US" altLang="ja-JP" sz="2000" b="1" dirty="0"/>
          </a:p>
          <a:p>
            <a:pPr algn="ctr"/>
            <a:r>
              <a:rPr lang="ja-JP" altLang="en-US" sz="2000" b="1" dirty="0"/>
              <a:t>（悪意ある情報）</a:t>
            </a:r>
            <a:endParaRPr lang="ja-JP" altLang="en-US" sz="2000" dirty="0"/>
          </a:p>
        </p:txBody>
      </p:sp>
      <p:sp>
        <p:nvSpPr>
          <p:cNvPr id="16" name="テキスト ボックス 15">
            <a:extLst>
              <a:ext uri="{FF2B5EF4-FFF2-40B4-BE49-F238E27FC236}">
                <a16:creationId xmlns:a16="http://schemas.microsoft.com/office/drawing/2014/main" id="{A0F2B632-D5CD-86D6-CD3E-FD88EDED9FBC}"/>
              </a:ext>
            </a:extLst>
          </p:cNvPr>
          <p:cNvSpPr txBox="1"/>
          <p:nvPr/>
        </p:nvSpPr>
        <p:spPr>
          <a:xfrm>
            <a:off x="2596185" y="2839500"/>
            <a:ext cx="2961983" cy="400110"/>
          </a:xfrm>
          <a:prstGeom prst="rect">
            <a:avLst/>
          </a:prstGeom>
          <a:noFill/>
        </p:spPr>
        <p:txBody>
          <a:bodyPr wrap="square">
            <a:spAutoFit/>
          </a:bodyPr>
          <a:lstStyle/>
          <a:p>
            <a:pPr algn="ctr"/>
            <a:r>
              <a:rPr lang="ja-JP" altLang="en-US" sz="2000" b="1" dirty="0">
                <a:solidFill>
                  <a:srgbClr val="0070C0"/>
                </a:solidFill>
              </a:rPr>
              <a:t>間違っている</a:t>
            </a:r>
            <a:endParaRPr lang="ja-JP" altLang="en-US" sz="2000" dirty="0">
              <a:solidFill>
                <a:srgbClr val="0070C0"/>
              </a:solidFill>
            </a:endParaRPr>
          </a:p>
        </p:txBody>
      </p:sp>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755364"/>
            <a:ext cx="1116321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ミスインフォメーション（誤情報）</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悪い意図がなく拡散する偽りの情報</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のこと。見出しと中身が異なる、ミスリーディングを誘う内容などが該当する。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F436EC38-26CF-31ED-18BD-5E7284FE444C}"/>
              </a:ext>
            </a:extLst>
          </p:cNvPr>
          <p:cNvSpPr txBox="1"/>
          <p:nvPr/>
        </p:nvSpPr>
        <p:spPr>
          <a:xfrm>
            <a:off x="6633832" y="2833371"/>
            <a:ext cx="2961983" cy="400110"/>
          </a:xfrm>
          <a:prstGeom prst="rect">
            <a:avLst/>
          </a:prstGeom>
          <a:noFill/>
        </p:spPr>
        <p:txBody>
          <a:bodyPr wrap="square">
            <a:spAutoFit/>
          </a:bodyPr>
          <a:lstStyle/>
          <a:p>
            <a:pPr algn="ctr"/>
            <a:r>
              <a:rPr lang="ja-JP" altLang="en-US" sz="2000" b="1" dirty="0">
                <a:solidFill>
                  <a:srgbClr val="0070C0"/>
                </a:solidFill>
              </a:rPr>
              <a:t>害を与える意図がある</a:t>
            </a:r>
            <a:endParaRPr lang="ja-JP" altLang="en-US" sz="2000" dirty="0">
              <a:solidFill>
                <a:srgbClr val="0070C0"/>
              </a:solidFill>
            </a:endParaRPr>
          </a:p>
        </p:txBody>
      </p:sp>
      <p:sp>
        <p:nvSpPr>
          <p:cNvPr id="6" name="テキスト ボックス 5">
            <a:extLst>
              <a:ext uri="{FF2B5EF4-FFF2-40B4-BE49-F238E27FC236}">
                <a16:creationId xmlns:a16="http://schemas.microsoft.com/office/drawing/2014/main" id="{B991BFF8-F38A-560D-F8EA-85AD2392E094}"/>
              </a:ext>
            </a:extLst>
          </p:cNvPr>
          <p:cNvSpPr txBox="1"/>
          <p:nvPr/>
        </p:nvSpPr>
        <p:spPr>
          <a:xfrm>
            <a:off x="1137795" y="4357090"/>
            <a:ext cx="3411111" cy="646331"/>
          </a:xfrm>
          <a:prstGeom prst="rect">
            <a:avLst/>
          </a:prstGeom>
          <a:noFill/>
        </p:spPr>
        <p:txBody>
          <a:bodyPr wrap="square">
            <a:spAutoFit/>
          </a:bodyPr>
          <a:lstStyle/>
          <a:p>
            <a:r>
              <a:rPr lang="ja-JP" altLang="en-US" b="1" dirty="0"/>
              <a:t>・見出しと中身が異なる</a:t>
            </a:r>
            <a:endParaRPr lang="en-US" altLang="ja-JP" b="1" dirty="0"/>
          </a:p>
          <a:p>
            <a:r>
              <a:rPr lang="ja-JP" altLang="en-US" b="1" dirty="0"/>
              <a:t>・ミスリーディングを誘う内容</a:t>
            </a:r>
          </a:p>
        </p:txBody>
      </p:sp>
      <p:sp>
        <p:nvSpPr>
          <p:cNvPr id="7" name="テキスト ボックス 6">
            <a:extLst>
              <a:ext uri="{FF2B5EF4-FFF2-40B4-BE49-F238E27FC236}">
                <a16:creationId xmlns:a16="http://schemas.microsoft.com/office/drawing/2014/main" id="{99CED8D5-682A-3CAB-4807-462BA93795B5}"/>
              </a:ext>
            </a:extLst>
          </p:cNvPr>
          <p:cNvSpPr txBox="1"/>
          <p:nvPr/>
        </p:nvSpPr>
        <p:spPr>
          <a:xfrm>
            <a:off x="5104363" y="4326033"/>
            <a:ext cx="2167155" cy="1200329"/>
          </a:xfrm>
          <a:prstGeom prst="rect">
            <a:avLst/>
          </a:prstGeom>
          <a:noFill/>
        </p:spPr>
        <p:txBody>
          <a:bodyPr wrap="square">
            <a:spAutoFit/>
          </a:bodyPr>
          <a:lstStyle/>
          <a:p>
            <a:r>
              <a:rPr lang="ja-JP" altLang="en-US" b="1" dirty="0"/>
              <a:t>・虚偽の内容</a:t>
            </a:r>
            <a:endParaRPr lang="en-US" altLang="ja-JP" b="1" dirty="0"/>
          </a:p>
          <a:p>
            <a:r>
              <a:rPr lang="ja-JP" altLang="en-US" b="1" dirty="0"/>
              <a:t>・なりすまし</a:t>
            </a:r>
            <a:endParaRPr lang="en-US" altLang="ja-JP" b="1" dirty="0"/>
          </a:p>
          <a:p>
            <a:r>
              <a:rPr lang="ja-JP" altLang="en-US" b="1" dirty="0"/>
              <a:t>・見せ方を工夫</a:t>
            </a:r>
            <a:endParaRPr lang="en-US" altLang="ja-JP" b="1" dirty="0"/>
          </a:p>
          <a:p>
            <a:r>
              <a:rPr lang="ja-JP" altLang="en-US" b="1" dirty="0"/>
              <a:t>・捏造</a:t>
            </a:r>
          </a:p>
        </p:txBody>
      </p:sp>
      <p:sp>
        <p:nvSpPr>
          <p:cNvPr id="8" name="テキスト ボックス 7">
            <a:extLst>
              <a:ext uri="{FF2B5EF4-FFF2-40B4-BE49-F238E27FC236}">
                <a16:creationId xmlns:a16="http://schemas.microsoft.com/office/drawing/2014/main" id="{126E0187-7E06-B7AC-4304-EDA745C0A7EB}"/>
              </a:ext>
            </a:extLst>
          </p:cNvPr>
          <p:cNvSpPr txBox="1"/>
          <p:nvPr/>
        </p:nvSpPr>
        <p:spPr>
          <a:xfrm>
            <a:off x="7721836" y="4258972"/>
            <a:ext cx="2961983" cy="923330"/>
          </a:xfrm>
          <a:prstGeom prst="rect">
            <a:avLst/>
          </a:prstGeom>
          <a:noFill/>
        </p:spPr>
        <p:txBody>
          <a:bodyPr wrap="square">
            <a:spAutoFit/>
          </a:bodyPr>
          <a:lstStyle/>
          <a:p>
            <a:r>
              <a:rPr lang="ja-JP" altLang="en-US" b="1" dirty="0"/>
              <a:t>・リークの一部</a:t>
            </a:r>
            <a:endParaRPr lang="en-US" altLang="ja-JP" b="1" dirty="0"/>
          </a:p>
          <a:p>
            <a:r>
              <a:rPr lang="ja-JP" altLang="en-US" b="1" dirty="0"/>
              <a:t>・ハラスメントの一部</a:t>
            </a:r>
            <a:endParaRPr lang="en-US" altLang="ja-JP" b="1" dirty="0"/>
          </a:p>
          <a:p>
            <a:r>
              <a:rPr lang="ja-JP" altLang="en-US" b="1" dirty="0"/>
              <a:t>・ヘイトスピーチの一部</a:t>
            </a:r>
          </a:p>
        </p:txBody>
      </p:sp>
    </p:spTree>
    <p:extLst>
      <p:ext uri="{BB962C8B-B14F-4D97-AF65-F5344CB8AC3E}">
        <p14:creationId xmlns:p14="http://schemas.microsoft.com/office/powerpoint/2010/main" val="39203182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楕円 11">
            <a:extLst>
              <a:ext uri="{FF2B5EF4-FFF2-40B4-BE49-F238E27FC236}">
                <a16:creationId xmlns:a16="http://schemas.microsoft.com/office/drawing/2014/main" id="{DD73D74C-4317-C050-8260-841F3231262F}"/>
              </a:ext>
            </a:extLst>
          </p:cNvPr>
          <p:cNvSpPr/>
          <p:nvPr/>
        </p:nvSpPr>
        <p:spPr>
          <a:xfrm>
            <a:off x="4548906" y="2506161"/>
            <a:ext cx="6491111" cy="3589867"/>
          </a:xfrm>
          <a:prstGeom prst="ellipse">
            <a:avLst/>
          </a:prstGeom>
          <a:solidFill>
            <a:srgbClr val="DAE3F3">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楕円 10">
            <a:extLst>
              <a:ext uri="{FF2B5EF4-FFF2-40B4-BE49-F238E27FC236}">
                <a16:creationId xmlns:a16="http://schemas.microsoft.com/office/drawing/2014/main" id="{5E9F5577-8747-BE50-616F-99C1CF977D2B}"/>
              </a:ext>
            </a:extLst>
          </p:cNvPr>
          <p:cNvSpPr/>
          <p:nvPr/>
        </p:nvSpPr>
        <p:spPr>
          <a:xfrm>
            <a:off x="971361" y="2611513"/>
            <a:ext cx="6491111" cy="3589867"/>
          </a:xfrm>
          <a:prstGeom prst="ellipse">
            <a:avLst/>
          </a:prstGeom>
          <a:solidFill>
            <a:srgbClr val="E2F0D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B9E11AA-576F-3836-706E-EC0E4B515B18}"/>
              </a:ext>
            </a:extLst>
          </p:cNvPr>
          <p:cNvSpPr txBox="1"/>
          <p:nvPr/>
        </p:nvSpPr>
        <p:spPr>
          <a:xfrm>
            <a:off x="1279142" y="3605990"/>
            <a:ext cx="3221347" cy="707886"/>
          </a:xfrm>
          <a:prstGeom prst="rect">
            <a:avLst/>
          </a:prstGeom>
          <a:noFill/>
        </p:spPr>
        <p:txBody>
          <a:bodyPr wrap="square">
            <a:spAutoFit/>
          </a:bodyPr>
          <a:lstStyle/>
          <a:p>
            <a:pPr algn="ctr"/>
            <a:r>
              <a:rPr lang="ja-JP" altLang="en-US" sz="2000" b="1" dirty="0"/>
              <a:t>ミスインフォメーション（誤情報）</a:t>
            </a:r>
            <a:endParaRPr lang="ja-JP" altLang="en-US" sz="2000" dirty="0"/>
          </a:p>
        </p:txBody>
      </p:sp>
      <p:sp>
        <p:nvSpPr>
          <p:cNvPr id="14" name="テキスト ボックス 13">
            <a:extLst>
              <a:ext uri="{FF2B5EF4-FFF2-40B4-BE49-F238E27FC236}">
                <a16:creationId xmlns:a16="http://schemas.microsoft.com/office/drawing/2014/main" id="{11BA654F-9ABB-CDF1-92B3-6ABE7390B3D9}"/>
              </a:ext>
            </a:extLst>
          </p:cNvPr>
          <p:cNvSpPr txBox="1"/>
          <p:nvPr/>
        </p:nvSpPr>
        <p:spPr>
          <a:xfrm>
            <a:off x="4500489" y="3310370"/>
            <a:ext cx="2961983" cy="1015663"/>
          </a:xfrm>
          <a:prstGeom prst="rect">
            <a:avLst/>
          </a:prstGeom>
          <a:noFill/>
        </p:spPr>
        <p:txBody>
          <a:bodyPr wrap="square">
            <a:spAutoFit/>
          </a:bodyPr>
          <a:lstStyle/>
          <a:p>
            <a:pPr algn="ctr"/>
            <a:r>
              <a:rPr lang="ja-JP" altLang="en-US" sz="2000" b="1" dirty="0">
                <a:solidFill>
                  <a:srgbClr val="FF0000"/>
                </a:solidFill>
              </a:rPr>
              <a:t>ディス</a:t>
            </a:r>
            <a:endParaRPr lang="en-US" altLang="ja-JP" sz="2000" b="1" dirty="0">
              <a:solidFill>
                <a:srgbClr val="FF0000"/>
              </a:solidFill>
            </a:endParaRPr>
          </a:p>
          <a:p>
            <a:pPr algn="ctr"/>
            <a:r>
              <a:rPr lang="ja-JP" altLang="en-US" sz="2000" b="1" dirty="0">
                <a:solidFill>
                  <a:srgbClr val="FF0000"/>
                </a:solidFill>
              </a:rPr>
              <a:t>インフォメーション</a:t>
            </a:r>
            <a:endParaRPr lang="en-US" altLang="ja-JP" sz="2000" b="1" dirty="0">
              <a:solidFill>
                <a:srgbClr val="FF0000"/>
              </a:solidFill>
            </a:endParaRPr>
          </a:p>
          <a:p>
            <a:pPr algn="ctr"/>
            <a:r>
              <a:rPr lang="ja-JP" altLang="en-US" sz="2000" b="1" dirty="0">
                <a:solidFill>
                  <a:srgbClr val="FF0000"/>
                </a:solidFill>
              </a:rPr>
              <a:t>（偽情報）</a:t>
            </a:r>
            <a:endParaRPr lang="ja-JP" altLang="en-US" sz="2000" dirty="0">
              <a:solidFill>
                <a:srgbClr val="FF0000"/>
              </a:solidFill>
            </a:endParaRPr>
          </a:p>
        </p:txBody>
      </p:sp>
      <p:sp>
        <p:nvSpPr>
          <p:cNvPr id="15" name="テキスト ボックス 14">
            <a:extLst>
              <a:ext uri="{FF2B5EF4-FFF2-40B4-BE49-F238E27FC236}">
                <a16:creationId xmlns:a16="http://schemas.microsoft.com/office/drawing/2014/main" id="{CC127E3A-EF27-28D1-ABBB-D00C81C2B5B0}"/>
              </a:ext>
            </a:extLst>
          </p:cNvPr>
          <p:cNvSpPr txBox="1"/>
          <p:nvPr/>
        </p:nvSpPr>
        <p:spPr>
          <a:xfrm>
            <a:off x="7510889" y="3560691"/>
            <a:ext cx="3089378" cy="707886"/>
          </a:xfrm>
          <a:prstGeom prst="rect">
            <a:avLst/>
          </a:prstGeom>
          <a:noFill/>
        </p:spPr>
        <p:txBody>
          <a:bodyPr wrap="square">
            <a:spAutoFit/>
          </a:bodyPr>
          <a:lstStyle/>
          <a:p>
            <a:pPr algn="ctr"/>
            <a:r>
              <a:rPr lang="ja-JP" altLang="en-US" sz="2000" b="1" dirty="0"/>
              <a:t>マルインフォメーション</a:t>
            </a:r>
            <a:endParaRPr lang="en-US" altLang="ja-JP" sz="2000" b="1" dirty="0"/>
          </a:p>
          <a:p>
            <a:pPr algn="ctr"/>
            <a:r>
              <a:rPr lang="ja-JP" altLang="en-US" sz="2000" b="1" dirty="0"/>
              <a:t>（悪意ある情報）</a:t>
            </a:r>
            <a:endParaRPr lang="ja-JP" altLang="en-US" sz="2000" dirty="0"/>
          </a:p>
        </p:txBody>
      </p:sp>
      <p:sp>
        <p:nvSpPr>
          <p:cNvPr id="16" name="テキスト ボックス 15">
            <a:extLst>
              <a:ext uri="{FF2B5EF4-FFF2-40B4-BE49-F238E27FC236}">
                <a16:creationId xmlns:a16="http://schemas.microsoft.com/office/drawing/2014/main" id="{A0F2B632-D5CD-86D6-CD3E-FD88EDED9FBC}"/>
              </a:ext>
            </a:extLst>
          </p:cNvPr>
          <p:cNvSpPr txBox="1"/>
          <p:nvPr/>
        </p:nvSpPr>
        <p:spPr>
          <a:xfrm>
            <a:off x="2596185" y="2839500"/>
            <a:ext cx="2961983" cy="400110"/>
          </a:xfrm>
          <a:prstGeom prst="rect">
            <a:avLst/>
          </a:prstGeom>
          <a:noFill/>
        </p:spPr>
        <p:txBody>
          <a:bodyPr wrap="square">
            <a:spAutoFit/>
          </a:bodyPr>
          <a:lstStyle/>
          <a:p>
            <a:pPr algn="ctr"/>
            <a:r>
              <a:rPr lang="ja-JP" altLang="en-US" sz="2000" b="1" dirty="0">
                <a:solidFill>
                  <a:srgbClr val="0070C0"/>
                </a:solidFill>
              </a:rPr>
              <a:t>間違っている</a:t>
            </a:r>
            <a:endParaRPr lang="ja-JP" altLang="en-US" sz="2000" dirty="0">
              <a:solidFill>
                <a:srgbClr val="0070C0"/>
              </a:solidFill>
            </a:endParaRPr>
          </a:p>
        </p:txBody>
      </p:sp>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755364"/>
            <a:ext cx="1116321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ディス</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インフォメーション（偽情報）</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悪い意図があり意図的に拡散される偽りの情報</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のこと。虚偽の内容、なりすまし、見せ方を工夫、捏造などが該当する。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F436EC38-26CF-31ED-18BD-5E7284FE444C}"/>
              </a:ext>
            </a:extLst>
          </p:cNvPr>
          <p:cNvSpPr txBox="1"/>
          <p:nvPr/>
        </p:nvSpPr>
        <p:spPr>
          <a:xfrm>
            <a:off x="6633832" y="2833371"/>
            <a:ext cx="2961983" cy="400110"/>
          </a:xfrm>
          <a:prstGeom prst="rect">
            <a:avLst/>
          </a:prstGeom>
          <a:noFill/>
        </p:spPr>
        <p:txBody>
          <a:bodyPr wrap="square">
            <a:spAutoFit/>
          </a:bodyPr>
          <a:lstStyle/>
          <a:p>
            <a:pPr algn="ctr"/>
            <a:r>
              <a:rPr lang="ja-JP" altLang="en-US" sz="2000" b="1" dirty="0">
                <a:solidFill>
                  <a:srgbClr val="0070C0"/>
                </a:solidFill>
              </a:rPr>
              <a:t>害を与える意図がある</a:t>
            </a:r>
            <a:endParaRPr lang="ja-JP" altLang="en-US" sz="2000" dirty="0">
              <a:solidFill>
                <a:srgbClr val="0070C0"/>
              </a:solidFill>
            </a:endParaRPr>
          </a:p>
        </p:txBody>
      </p:sp>
      <p:sp>
        <p:nvSpPr>
          <p:cNvPr id="6" name="テキスト ボックス 5">
            <a:extLst>
              <a:ext uri="{FF2B5EF4-FFF2-40B4-BE49-F238E27FC236}">
                <a16:creationId xmlns:a16="http://schemas.microsoft.com/office/drawing/2014/main" id="{B991BFF8-F38A-560D-F8EA-85AD2392E094}"/>
              </a:ext>
            </a:extLst>
          </p:cNvPr>
          <p:cNvSpPr txBox="1"/>
          <p:nvPr/>
        </p:nvSpPr>
        <p:spPr>
          <a:xfrm>
            <a:off x="1137795" y="4357090"/>
            <a:ext cx="3411111" cy="646331"/>
          </a:xfrm>
          <a:prstGeom prst="rect">
            <a:avLst/>
          </a:prstGeom>
          <a:noFill/>
        </p:spPr>
        <p:txBody>
          <a:bodyPr wrap="square">
            <a:spAutoFit/>
          </a:bodyPr>
          <a:lstStyle/>
          <a:p>
            <a:r>
              <a:rPr lang="ja-JP" altLang="en-US" b="1" dirty="0"/>
              <a:t>・見出しと中身が異なる</a:t>
            </a:r>
            <a:endParaRPr lang="en-US" altLang="ja-JP" b="1" dirty="0"/>
          </a:p>
          <a:p>
            <a:r>
              <a:rPr lang="ja-JP" altLang="en-US" b="1" dirty="0"/>
              <a:t>・ミスリーディングを誘う内容</a:t>
            </a:r>
          </a:p>
        </p:txBody>
      </p:sp>
      <p:sp>
        <p:nvSpPr>
          <p:cNvPr id="7" name="テキスト ボックス 6">
            <a:extLst>
              <a:ext uri="{FF2B5EF4-FFF2-40B4-BE49-F238E27FC236}">
                <a16:creationId xmlns:a16="http://schemas.microsoft.com/office/drawing/2014/main" id="{99CED8D5-682A-3CAB-4807-462BA93795B5}"/>
              </a:ext>
            </a:extLst>
          </p:cNvPr>
          <p:cNvSpPr txBox="1"/>
          <p:nvPr/>
        </p:nvSpPr>
        <p:spPr>
          <a:xfrm>
            <a:off x="5104363" y="4326033"/>
            <a:ext cx="2167155" cy="1200329"/>
          </a:xfrm>
          <a:prstGeom prst="rect">
            <a:avLst/>
          </a:prstGeom>
          <a:noFill/>
        </p:spPr>
        <p:txBody>
          <a:bodyPr wrap="square">
            <a:spAutoFit/>
          </a:bodyPr>
          <a:lstStyle/>
          <a:p>
            <a:r>
              <a:rPr lang="ja-JP" altLang="en-US" b="1" dirty="0"/>
              <a:t>・虚偽の内容</a:t>
            </a:r>
            <a:endParaRPr lang="en-US" altLang="ja-JP" b="1" dirty="0"/>
          </a:p>
          <a:p>
            <a:r>
              <a:rPr lang="ja-JP" altLang="en-US" b="1" dirty="0"/>
              <a:t>・なりすまし</a:t>
            </a:r>
            <a:endParaRPr lang="en-US" altLang="ja-JP" b="1" dirty="0"/>
          </a:p>
          <a:p>
            <a:r>
              <a:rPr lang="ja-JP" altLang="en-US" b="1" dirty="0"/>
              <a:t>・見せ方を工夫</a:t>
            </a:r>
            <a:endParaRPr lang="en-US" altLang="ja-JP" b="1" dirty="0"/>
          </a:p>
          <a:p>
            <a:r>
              <a:rPr lang="ja-JP" altLang="en-US" b="1" dirty="0"/>
              <a:t>・捏造</a:t>
            </a:r>
          </a:p>
        </p:txBody>
      </p:sp>
      <p:sp>
        <p:nvSpPr>
          <p:cNvPr id="8" name="テキスト ボックス 7">
            <a:extLst>
              <a:ext uri="{FF2B5EF4-FFF2-40B4-BE49-F238E27FC236}">
                <a16:creationId xmlns:a16="http://schemas.microsoft.com/office/drawing/2014/main" id="{126E0187-7E06-B7AC-4304-EDA745C0A7EB}"/>
              </a:ext>
            </a:extLst>
          </p:cNvPr>
          <p:cNvSpPr txBox="1"/>
          <p:nvPr/>
        </p:nvSpPr>
        <p:spPr>
          <a:xfrm>
            <a:off x="7721836" y="4258972"/>
            <a:ext cx="2961983" cy="923330"/>
          </a:xfrm>
          <a:prstGeom prst="rect">
            <a:avLst/>
          </a:prstGeom>
          <a:noFill/>
        </p:spPr>
        <p:txBody>
          <a:bodyPr wrap="square">
            <a:spAutoFit/>
          </a:bodyPr>
          <a:lstStyle/>
          <a:p>
            <a:r>
              <a:rPr lang="ja-JP" altLang="en-US" b="1" dirty="0"/>
              <a:t>・リークの一部</a:t>
            </a:r>
            <a:endParaRPr lang="en-US" altLang="ja-JP" b="1" dirty="0"/>
          </a:p>
          <a:p>
            <a:r>
              <a:rPr lang="ja-JP" altLang="en-US" b="1" dirty="0"/>
              <a:t>・ハラスメントの一部</a:t>
            </a:r>
            <a:endParaRPr lang="en-US" altLang="ja-JP" b="1" dirty="0"/>
          </a:p>
          <a:p>
            <a:r>
              <a:rPr lang="ja-JP" altLang="en-US" b="1" dirty="0"/>
              <a:t>・ヘイトスピーチの一部</a:t>
            </a:r>
          </a:p>
        </p:txBody>
      </p:sp>
    </p:spTree>
    <p:extLst>
      <p:ext uri="{BB962C8B-B14F-4D97-AF65-F5344CB8AC3E}">
        <p14:creationId xmlns:p14="http://schemas.microsoft.com/office/powerpoint/2010/main" val="42139017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楕円 11">
            <a:extLst>
              <a:ext uri="{FF2B5EF4-FFF2-40B4-BE49-F238E27FC236}">
                <a16:creationId xmlns:a16="http://schemas.microsoft.com/office/drawing/2014/main" id="{DD73D74C-4317-C050-8260-841F3231262F}"/>
              </a:ext>
            </a:extLst>
          </p:cNvPr>
          <p:cNvSpPr/>
          <p:nvPr/>
        </p:nvSpPr>
        <p:spPr>
          <a:xfrm>
            <a:off x="4548906" y="2506161"/>
            <a:ext cx="6491111" cy="3589867"/>
          </a:xfrm>
          <a:prstGeom prst="ellipse">
            <a:avLst/>
          </a:prstGeom>
          <a:solidFill>
            <a:srgbClr val="DAE3F3">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1" name="楕円 10">
            <a:extLst>
              <a:ext uri="{FF2B5EF4-FFF2-40B4-BE49-F238E27FC236}">
                <a16:creationId xmlns:a16="http://schemas.microsoft.com/office/drawing/2014/main" id="{5E9F5577-8747-BE50-616F-99C1CF977D2B}"/>
              </a:ext>
            </a:extLst>
          </p:cNvPr>
          <p:cNvSpPr/>
          <p:nvPr/>
        </p:nvSpPr>
        <p:spPr>
          <a:xfrm>
            <a:off x="971361" y="2611513"/>
            <a:ext cx="6491111" cy="3589867"/>
          </a:xfrm>
          <a:prstGeom prst="ellipse">
            <a:avLst/>
          </a:prstGeom>
          <a:solidFill>
            <a:srgbClr val="E2F0D9">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AB9E11AA-576F-3836-706E-EC0E4B515B18}"/>
              </a:ext>
            </a:extLst>
          </p:cNvPr>
          <p:cNvSpPr txBox="1"/>
          <p:nvPr/>
        </p:nvSpPr>
        <p:spPr>
          <a:xfrm>
            <a:off x="1279142" y="3605990"/>
            <a:ext cx="3221347" cy="707886"/>
          </a:xfrm>
          <a:prstGeom prst="rect">
            <a:avLst/>
          </a:prstGeom>
          <a:noFill/>
        </p:spPr>
        <p:txBody>
          <a:bodyPr wrap="square">
            <a:spAutoFit/>
          </a:bodyPr>
          <a:lstStyle/>
          <a:p>
            <a:pPr algn="ctr"/>
            <a:r>
              <a:rPr lang="ja-JP" altLang="en-US" sz="2000" b="1" dirty="0"/>
              <a:t>ミスインフォメーション（誤情報）</a:t>
            </a:r>
            <a:endParaRPr lang="ja-JP" altLang="en-US" sz="2000" dirty="0"/>
          </a:p>
        </p:txBody>
      </p:sp>
      <p:sp>
        <p:nvSpPr>
          <p:cNvPr id="14" name="テキスト ボックス 13">
            <a:extLst>
              <a:ext uri="{FF2B5EF4-FFF2-40B4-BE49-F238E27FC236}">
                <a16:creationId xmlns:a16="http://schemas.microsoft.com/office/drawing/2014/main" id="{11BA654F-9ABB-CDF1-92B3-6ABE7390B3D9}"/>
              </a:ext>
            </a:extLst>
          </p:cNvPr>
          <p:cNvSpPr txBox="1"/>
          <p:nvPr/>
        </p:nvSpPr>
        <p:spPr>
          <a:xfrm>
            <a:off x="4500489" y="3310370"/>
            <a:ext cx="2961983" cy="1015663"/>
          </a:xfrm>
          <a:prstGeom prst="rect">
            <a:avLst/>
          </a:prstGeom>
          <a:noFill/>
        </p:spPr>
        <p:txBody>
          <a:bodyPr wrap="square">
            <a:spAutoFit/>
          </a:bodyPr>
          <a:lstStyle/>
          <a:p>
            <a:pPr algn="ctr"/>
            <a:r>
              <a:rPr lang="ja-JP" altLang="en-US" sz="2000" b="1" dirty="0"/>
              <a:t>ディス</a:t>
            </a:r>
            <a:endParaRPr lang="en-US" altLang="ja-JP" sz="2000" b="1" dirty="0"/>
          </a:p>
          <a:p>
            <a:pPr algn="ctr"/>
            <a:r>
              <a:rPr lang="ja-JP" altLang="en-US" sz="2000" b="1" dirty="0"/>
              <a:t>インフォメーション</a:t>
            </a:r>
            <a:endParaRPr lang="en-US" altLang="ja-JP" sz="2000" b="1" dirty="0"/>
          </a:p>
          <a:p>
            <a:pPr algn="ctr"/>
            <a:r>
              <a:rPr lang="ja-JP" altLang="en-US" sz="2000" b="1" dirty="0"/>
              <a:t>（偽情報）</a:t>
            </a:r>
            <a:endParaRPr lang="ja-JP" altLang="en-US" sz="2000" dirty="0"/>
          </a:p>
        </p:txBody>
      </p:sp>
      <p:sp>
        <p:nvSpPr>
          <p:cNvPr id="15" name="テキスト ボックス 14">
            <a:extLst>
              <a:ext uri="{FF2B5EF4-FFF2-40B4-BE49-F238E27FC236}">
                <a16:creationId xmlns:a16="http://schemas.microsoft.com/office/drawing/2014/main" id="{CC127E3A-EF27-28D1-ABBB-D00C81C2B5B0}"/>
              </a:ext>
            </a:extLst>
          </p:cNvPr>
          <p:cNvSpPr txBox="1"/>
          <p:nvPr/>
        </p:nvSpPr>
        <p:spPr>
          <a:xfrm>
            <a:off x="7510889" y="3560691"/>
            <a:ext cx="3089378" cy="707886"/>
          </a:xfrm>
          <a:prstGeom prst="rect">
            <a:avLst/>
          </a:prstGeom>
          <a:noFill/>
        </p:spPr>
        <p:txBody>
          <a:bodyPr wrap="square">
            <a:spAutoFit/>
          </a:bodyPr>
          <a:lstStyle/>
          <a:p>
            <a:pPr algn="ctr"/>
            <a:r>
              <a:rPr lang="ja-JP" altLang="en-US" sz="2000" b="1" dirty="0">
                <a:solidFill>
                  <a:srgbClr val="FF0000"/>
                </a:solidFill>
              </a:rPr>
              <a:t>マルインフォメーション</a:t>
            </a:r>
            <a:endParaRPr lang="en-US" altLang="ja-JP" sz="2000" b="1" dirty="0">
              <a:solidFill>
                <a:srgbClr val="FF0000"/>
              </a:solidFill>
            </a:endParaRPr>
          </a:p>
          <a:p>
            <a:pPr algn="ctr"/>
            <a:r>
              <a:rPr lang="ja-JP" altLang="en-US" sz="2000" b="1" dirty="0">
                <a:solidFill>
                  <a:srgbClr val="FF0000"/>
                </a:solidFill>
              </a:rPr>
              <a:t>（悪意ある情報）</a:t>
            </a:r>
            <a:endParaRPr lang="ja-JP" altLang="en-US" sz="2000" dirty="0">
              <a:solidFill>
                <a:srgbClr val="FF0000"/>
              </a:solidFill>
            </a:endParaRPr>
          </a:p>
        </p:txBody>
      </p:sp>
      <p:sp>
        <p:nvSpPr>
          <p:cNvPr id="16" name="テキスト ボックス 15">
            <a:extLst>
              <a:ext uri="{FF2B5EF4-FFF2-40B4-BE49-F238E27FC236}">
                <a16:creationId xmlns:a16="http://schemas.microsoft.com/office/drawing/2014/main" id="{A0F2B632-D5CD-86D6-CD3E-FD88EDED9FBC}"/>
              </a:ext>
            </a:extLst>
          </p:cNvPr>
          <p:cNvSpPr txBox="1"/>
          <p:nvPr/>
        </p:nvSpPr>
        <p:spPr>
          <a:xfrm>
            <a:off x="2596185" y="2839500"/>
            <a:ext cx="2961983" cy="400110"/>
          </a:xfrm>
          <a:prstGeom prst="rect">
            <a:avLst/>
          </a:prstGeom>
          <a:noFill/>
        </p:spPr>
        <p:txBody>
          <a:bodyPr wrap="square">
            <a:spAutoFit/>
          </a:bodyPr>
          <a:lstStyle/>
          <a:p>
            <a:pPr algn="ctr"/>
            <a:r>
              <a:rPr lang="ja-JP" altLang="en-US" sz="2000" b="1" dirty="0">
                <a:solidFill>
                  <a:srgbClr val="0070C0"/>
                </a:solidFill>
              </a:rPr>
              <a:t>間違っている</a:t>
            </a:r>
            <a:endParaRPr lang="ja-JP" altLang="en-US" sz="2000" dirty="0">
              <a:solidFill>
                <a:srgbClr val="0070C0"/>
              </a:solidFill>
            </a:endParaRPr>
          </a:p>
        </p:txBody>
      </p:sp>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755364"/>
            <a:ext cx="1116321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マル</a:t>
            </a:r>
            <a:r>
              <a:rPr kumimoji="1" lang="ja-JP" altLang="en-US"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rPr>
              <a:t>インフォメーション（悪意ある情報）</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悪い意図があり意図的に拡散される真の情報</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のこと。リークの一部、ハラスメントの一部、ヘイトスピーチの一部などが該当する。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sp>
        <p:nvSpPr>
          <p:cNvPr id="5" name="テキスト ボックス 4">
            <a:extLst>
              <a:ext uri="{FF2B5EF4-FFF2-40B4-BE49-F238E27FC236}">
                <a16:creationId xmlns:a16="http://schemas.microsoft.com/office/drawing/2014/main" id="{F436EC38-26CF-31ED-18BD-5E7284FE444C}"/>
              </a:ext>
            </a:extLst>
          </p:cNvPr>
          <p:cNvSpPr txBox="1"/>
          <p:nvPr/>
        </p:nvSpPr>
        <p:spPr>
          <a:xfrm>
            <a:off x="6633832" y="2833371"/>
            <a:ext cx="2961983" cy="400110"/>
          </a:xfrm>
          <a:prstGeom prst="rect">
            <a:avLst/>
          </a:prstGeom>
          <a:noFill/>
        </p:spPr>
        <p:txBody>
          <a:bodyPr wrap="square">
            <a:spAutoFit/>
          </a:bodyPr>
          <a:lstStyle/>
          <a:p>
            <a:pPr algn="ctr"/>
            <a:r>
              <a:rPr lang="ja-JP" altLang="en-US" sz="2000" b="1" dirty="0">
                <a:solidFill>
                  <a:srgbClr val="0070C0"/>
                </a:solidFill>
              </a:rPr>
              <a:t>害を与える意図がある</a:t>
            </a:r>
            <a:endParaRPr lang="ja-JP" altLang="en-US" sz="2000" dirty="0">
              <a:solidFill>
                <a:srgbClr val="0070C0"/>
              </a:solidFill>
            </a:endParaRPr>
          </a:p>
        </p:txBody>
      </p:sp>
      <p:sp>
        <p:nvSpPr>
          <p:cNvPr id="6" name="テキスト ボックス 5">
            <a:extLst>
              <a:ext uri="{FF2B5EF4-FFF2-40B4-BE49-F238E27FC236}">
                <a16:creationId xmlns:a16="http://schemas.microsoft.com/office/drawing/2014/main" id="{B991BFF8-F38A-560D-F8EA-85AD2392E094}"/>
              </a:ext>
            </a:extLst>
          </p:cNvPr>
          <p:cNvSpPr txBox="1"/>
          <p:nvPr/>
        </p:nvSpPr>
        <p:spPr>
          <a:xfrm>
            <a:off x="1137795" y="4357090"/>
            <a:ext cx="3411111" cy="646331"/>
          </a:xfrm>
          <a:prstGeom prst="rect">
            <a:avLst/>
          </a:prstGeom>
          <a:noFill/>
        </p:spPr>
        <p:txBody>
          <a:bodyPr wrap="square">
            <a:spAutoFit/>
          </a:bodyPr>
          <a:lstStyle/>
          <a:p>
            <a:r>
              <a:rPr lang="ja-JP" altLang="en-US" b="1" dirty="0"/>
              <a:t>・見出しと中身が異なる</a:t>
            </a:r>
            <a:endParaRPr lang="en-US" altLang="ja-JP" b="1" dirty="0"/>
          </a:p>
          <a:p>
            <a:r>
              <a:rPr lang="ja-JP" altLang="en-US" b="1" dirty="0"/>
              <a:t>・ミスリーディングを誘う内容</a:t>
            </a:r>
          </a:p>
        </p:txBody>
      </p:sp>
      <p:sp>
        <p:nvSpPr>
          <p:cNvPr id="7" name="テキスト ボックス 6">
            <a:extLst>
              <a:ext uri="{FF2B5EF4-FFF2-40B4-BE49-F238E27FC236}">
                <a16:creationId xmlns:a16="http://schemas.microsoft.com/office/drawing/2014/main" id="{99CED8D5-682A-3CAB-4807-462BA93795B5}"/>
              </a:ext>
            </a:extLst>
          </p:cNvPr>
          <p:cNvSpPr txBox="1"/>
          <p:nvPr/>
        </p:nvSpPr>
        <p:spPr>
          <a:xfrm>
            <a:off x="5104363" y="4326033"/>
            <a:ext cx="2167155" cy="1200329"/>
          </a:xfrm>
          <a:prstGeom prst="rect">
            <a:avLst/>
          </a:prstGeom>
          <a:noFill/>
        </p:spPr>
        <p:txBody>
          <a:bodyPr wrap="square">
            <a:spAutoFit/>
          </a:bodyPr>
          <a:lstStyle/>
          <a:p>
            <a:r>
              <a:rPr lang="ja-JP" altLang="en-US" b="1" dirty="0"/>
              <a:t>・虚偽の内容</a:t>
            </a:r>
            <a:endParaRPr lang="en-US" altLang="ja-JP" b="1" dirty="0"/>
          </a:p>
          <a:p>
            <a:r>
              <a:rPr lang="ja-JP" altLang="en-US" b="1" dirty="0"/>
              <a:t>・なりすまし</a:t>
            </a:r>
            <a:endParaRPr lang="en-US" altLang="ja-JP" b="1" dirty="0"/>
          </a:p>
          <a:p>
            <a:r>
              <a:rPr lang="ja-JP" altLang="en-US" b="1" dirty="0"/>
              <a:t>・見せ方を工夫</a:t>
            </a:r>
            <a:endParaRPr lang="en-US" altLang="ja-JP" b="1" dirty="0"/>
          </a:p>
          <a:p>
            <a:r>
              <a:rPr lang="ja-JP" altLang="en-US" b="1" dirty="0"/>
              <a:t>・捏造</a:t>
            </a:r>
          </a:p>
        </p:txBody>
      </p:sp>
      <p:sp>
        <p:nvSpPr>
          <p:cNvPr id="8" name="テキスト ボックス 7">
            <a:extLst>
              <a:ext uri="{FF2B5EF4-FFF2-40B4-BE49-F238E27FC236}">
                <a16:creationId xmlns:a16="http://schemas.microsoft.com/office/drawing/2014/main" id="{126E0187-7E06-B7AC-4304-EDA745C0A7EB}"/>
              </a:ext>
            </a:extLst>
          </p:cNvPr>
          <p:cNvSpPr txBox="1"/>
          <p:nvPr/>
        </p:nvSpPr>
        <p:spPr>
          <a:xfrm>
            <a:off x="7721836" y="4258972"/>
            <a:ext cx="2961983" cy="923330"/>
          </a:xfrm>
          <a:prstGeom prst="rect">
            <a:avLst/>
          </a:prstGeom>
          <a:noFill/>
        </p:spPr>
        <p:txBody>
          <a:bodyPr wrap="square">
            <a:spAutoFit/>
          </a:bodyPr>
          <a:lstStyle/>
          <a:p>
            <a:r>
              <a:rPr lang="ja-JP" altLang="en-US" b="1" dirty="0"/>
              <a:t>・リークの一部</a:t>
            </a:r>
            <a:endParaRPr lang="en-US" altLang="ja-JP" b="1" dirty="0"/>
          </a:p>
          <a:p>
            <a:r>
              <a:rPr lang="ja-JP" altLang="en-US" b="1" dirty="0"/>
              <a:t>・ハラスメントの一部</a:t>
            </a:r>
            <a:endParaRPr lang="en-US" altLang="ja-JP" b="1" dirty="0"/>
          </a:p>
          <a:p>
            <a:r>
              <a:rPr lang="ja-JP" altLang="en-US" b="1" dirty="0"/>
              <a:t>・ヘイトスピーチの一部</a:t>
            </a:r>
          </a:p>
        </p:txBody>
      </p:sp>
    </p:spTree>
    <p:extLst>
      <p:ext uri="{BB962C8B-B14F-4D97-AF65-F5344CB8AC3E}">
        <p14:creationId xmlns:p14="http://schemas.microsoft.com/office/powerpoint/2010/main" val="362252896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823097"/>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ペアレンタルコントロール</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「ペアレンタル」は、「親の」「親としての」という意味の言葉で、コントロールは、「制御する」「管理する」「操作する」というような意味。</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子供が持つスマホやパソコンの利用方法を、保護者が管理する機能</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のことを指す。</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14338" name="Picture 2">
            <a:extLst>
              <a:ext uri="{FF2B5EF4-FFF2-40B4-BE49-F238E27FC236}">
                <a16:creationId xmlns:a16="http://schemas.microsoft.com/office/drawing/2014/main" id="{CD0323C2-0809-58B9-6CD8-ABEB652C0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1084" y="2717551"/>
            <a:ext cx="2955877" cy="2955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08295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823097"/>
            <a:ext cx="11163213" cy="2492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分散ファイルシステム（</a:t>
            </a:r>
            <a:r>
              <a:rPr lang="en-US" altLang="ja-JP" sz="2400" b="1" dirty="0">
                <a:solidFill>
                  <a:srgbClr val="FF0000"/>
                </a:solidFill>
                <a:latin typeface="游ゴシック" panose="020F0502020204030204"/>
                <a:ea typeface="游ゴシック" panose="020B0400000000000000" pitchFamily="50" charset="-128"/>
              </a:rPr>
              <a:t>Distributed File System</a:t>
            </a:r>
            <a:r>
              <a:rPr lang="ja-JP" altLang="en-US" sz="2400" b="1" dirty="0">
                <a:solidFill>
                  <a:srgbClr val="FF0000"/>
                </a:solidFill>
                <a:latin typeface="游ゴシック" panose="020F0502020204030204"/>
                <a:ea typeface="游ゴシック" panose="020B0400000000000000" pitchFamily="50" charset="-128"/>
              </a:rPr>
              <a:t>：</a:t>
            </a:r>
            <a:r>
              <a:rPr lang="en-US" altLang="ja-JP" sz="2400" b="1" dirty="0">
                <a:solidFill>
                  <a:srgbClr val="FF0000"/>
                </a:solidFill>
                <a:latin typeface="游ゴシック" panose="020F0502020204030204"/>
                <a:ea typeface="游ゴシック" panose="020B0400000000000000" pitchFamily="50" charset="-128"/>
              </a:rPr>
              <a:t>DFS</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データの格納・管理を簡素化するためのシステム</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のこと。ネットワーク上の複数のサーバの共有ストレージに格納されているデータファイルの</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一元管理</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を可能にし、ユーザやアプリケーションからのアクセスを容易にする。複数のサーバを　クラスタ化することで、</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別々のマシンに分散する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ストレージリソースやデータファイルを多くのユーザが</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共有</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できるようにしている。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18434" name="Picture 2">
            <a:extLst>
              <a:ext uri="{FF2B5EF4-FFF2-40B4-BE49-F238E27FC236}">
                <a16:creationId xmlns:a16="http://schemas.microsoft.com/office/drawing/2014/main" id="{1C7F3E47-65FE-4749-DEF2-AE1996D9D9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978" y="3541914"/>
            <a:ext cx="2469444" cy="2469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941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823097"/>
            <a:ext cx="11163213" cy="249299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リバースプロキシサーバ</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特定のサーバへの要求を中継する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目的で設置されるサーバ</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サイトなどにおける窓口として機能する。主な機能として、認証、暗号化、圧縮、負荷分散などが挙げられ</a:t>
            </a:r>
            <a:r>
              <a:rPr lang="ja-JP" altLang="en-US" sz="2400" dirty="0">
                <a:solidFill>
                  <a:prstClr val="black"/>
                </a:solidFill>
                <a:latin typeface="游ゴシック" panose="020F0502020204030204"/>
                <a:ea typeface="游ゴシック" panose="020B0400000000000000" pitchFamily="50" charset="-128"/>
              </a:rPr>
              <a:t>る。また、配信元のサーバの</a:t>
            </a:r>
            <a:r>
              <a:rPr lang="en-US" altLang="ja-JP" sz="2400" b="1" dirty="0">
                <a:solidFill>
                  <a:prstClr val="black"/>
                </a:solidFill>
                <a:latin typeface="游ゴシック" panose="020F0502020204030204"/>
                <a:ea typeface="游ゴシック" panose="020B0400000000000000" pitchFamily="50" charset="-128"/>
              </a:rPr>
              <a:t>IP</a:t>
            </a:r>
            <a:r>
              <a:rPr lang="ja-JP" altLang="en-US" sz="2400" b="1" dirty="0">
                <a:solidFill>
                  <a:prstClr val="black"/>
                </a:solidFill>
                <a:latin typeface="游ゴシック" panose="020F0502020204030204"/>
                <a:ea typeface="游ゴシック" panose="020B0400000000000000" pitchFamily="50" charset="-128"/>
              </a:rPr>
              <a:t>アドレスを明らかにする必要がなくなる</a:t>
            </a:r>
            <a:r>
              <a:rPr lang="ja-JP" altLang="en-US" sz="2400" dirty="0">
                <a:solidFill>
                  <a:prstClr val="black"/>
                </a:solidFill>
                <a:latin typeface="游ゴシック" panose="020F0502020204030204"/>
                <a:ea typeface="游ゴシック" panose="020B0400000000000000" pitchFamily="50" charset="-128"/>
              </a:rPr>
              <a:t>ため、攻撃者が</a:t>
            </a:r>
            <a:r>
              <a:rPr lang="en-US" altLang="ja-JP" sz="2400" dirty="0">
                <a:solidFill>
                  <a:prstClr val="black"/>
                </a:solidFill>
                <a:latin typeface="游ゴシック" panose="020F0502020204030204"/>
                <a:ea typeface="游ゴシック" panose="020B0400000000000000" pitchFamily="50" charset="-128"/>
              </a:rPr>
              <a:t>DDoS</a:t>
            </a:r>
            <a:r>
              <a:rPr lang="ja-JP" altLang="en-US" sz="2400" dirty="0">
                <a:solidFill>
                  <a:prstClr val="black"/>
                </a:solidFill>
                <a:latin typeface="游ゴシック" panose="020F0502020204030204"/>
                <a:ea typeface="游ゴシック" panose="020B0400000000000000" pitchFamily="50" charset="-128"/>
              </a:rPr>
              <a:t>攻撃などを利用することが困難になり、</a:t>
            </a:r>
            <a:r>
              <a:rPr lang="ja-JP" altLang="en-US" sz="2400" b="1" dirty="0">
                <a:solidFill>
                  <a:prstClr val="black"/>
                </a:solidFill>
                <a:latin typeface="游ゴシック" panose="020F0502020204030204"/>
                <a:ea typeface="游ゴシック" panose="020B0400000000000000" pitchFamily="50" charset="-128"/>
              </a:rPr>
              <a:t>セキュリティが強化される</a:t>
            </a:r>
            <a:r>
              <a:rPr lang="ja-JP" altLang="en-US" sz="2400" dirty="0">
                <a:solidFill>
                  <a:prstClr val="black"/>
                </a:solidFill>
                <a:latin typeface="游ゴシック" panose="020F0502020204030204"/>
                <a:ea typeface="游ゴシック" panose="020B0400000000000000" pitchFamily="50" charset="-128"/>
              </a:rPr>
              <a:t>。</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3" name="Picture 6">
            <a:extLst>
              <a:ext uri="{FF2B5EF4-FFF2-40B4-BE49-F238E27FC236}">
                <a16:creationId xmlns:a16="http://schemas.microsoft.com/office/drawing/2014/main" id="{C21EAC8B-EFD4-F2B1-E1E8-7570EA3D9F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8079" y="3666651"/>
            <a:ext cx="1412543" cy="141254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DF27FAF3-E0A1-815E-A7FA-248E2AEF32DA}"/>
              </a:ext>
            </a:extLst>
          </p:cNvPr>
          <p:cNvSpPr txBox="1"/>
          <p:nvPr/>
        </p:nvSpPr>
        <p:spPr>
          <a:xfrm>
            <a:off x="1898261" y="5042225"/>
            <a:ext cx="952178" cy="369332"/>
          </a:xfrm>
          <a:prstGeom prst="rect">
            <a:avLst/>
          </a:prstGeom>
          <a:noFill/>
        </p:spPr>
        <p:txBody>
          <a:bodyPr wrap="square">
            <a:spAutoFit/>
          </a:bodyPr>
          <a:lstStyle/>
          <a:p>
            <a:r>
              <a:rPr lang="ja-JP" altLang="en-US" b="1" dirty="0"/>
              <a:t>ユーザ</a:t>
            </a:r>
          </a:p>
        </p:txBody>
      </p:sp>
      <p:pic>
        <p:nvPicPr>
          <p:cNvPr id="19458" name="Picture 2">
            <a:extLst>
              <a:ext uri="{FF2B5EF4-FFF2-40B4-BE49-F238E27FC236}">
                <a16:creationId xmlns:a16="http://schemas.microsoft.com/office/drawing/2014/main" id="{4CAC8B6A-5BEA-4836-A243-68ADCE9A6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09324" y="3752839"/>
            <a:ext cx="1412544" cy="1412544"/>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a:extLst>
              <a:ext uri="{FF2B5EF4-FFF2-40B4-BE49-F238E27FC236}">
                <a16:creationId xmlns:a16="http://schemas.microsoft.com/office/drawing/2014/main" id="{425C82B8-D2D0-1E64-0B6B-B3F4385A5B21}"/>
              </a:ext>
            </a:extLst>
          </p:cNvPr>
          <p:cNvSpPr txBox="1"/>
          <p:nvPr/>
        </p:nvSpPr>
        <p:spPr>
          <a:xfrm>
            <a:off x="4129761" y="5072282"/>
            <a:ext cx="2112996" cy="369332"/>
          </a:xfrm>
          <a:prstGeom prst="rect">
            <a:avLst/>
          </a:prstGeom>
          <a:noFill/>
        </p:spPr>
        <p:txBody>
          <a:bodyPr wrap="square">
            <a:spAutoFit/>
          </a:bodyPr>
          <a:lstStyle/>
          <a:p>
            <a:r>
              <a:rPr lang="ja-JP" altLang="en-US" b="1" dirty="0"/>
              <a:t>インターネット</a:t>
            </a:r>
          </a:p>
        </p:txBody>
      </p:sp>
      <p:sp>
        <p:nvSpPr>
          <p:cNvPr id="7" name="矢印: 上下 6">
            <a:extLst>
              <a:ext uri="{FF2B5EF4-FFF2-40B4-BE49-F238E27FC236}">
                <a16:creationId xmlns:a16="http://schemas.microsoft.com/office/drawing/2014/main" id="{DBE38CC5-E318-5444-BDD5-15D354E0FFC6}"/>
              </a:ext>
            </a:extLst>
          </p:cNvPr>
          <p:cNvSpPr/>
          <p:nvPr/>
        </p:nvSpPr>
        <p:spPr>
          <a:xfrm rot="16200000">
            <a:off x="6036735" y="4055533"/>
            <a:ext cx="412045" cy="83537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Picture 6">
            <a:extLst>
              <a:ext uri="{FF2B5EF4-FFF2-40B4-BE49-F238E27FC236}">
                <a16:creationId xmlns:a16="http://schemas.microsoft.com/office/drawing/2014/main" id="{34DCF6FA-97AE-4385-7BF4-BA0AFC1D274C}"/>
              </a:ext>
            </a:extLst>
          </p:cNvPr>
          <p:cNvPicPr>
            <a:picLocks noChangeAspect="1" noChangeArrowheads="1"/>
          </p:cNvPicPr>
          <p:nvPr/>
        </p:nvPicPr>
        <p:blipFill>
          <a:blip r:embed="rId5">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6876550" y="3752839"/>
            <a:ext cx="1122795" cy="1326355"/>
          </a:xfrm>
          <a:prstGeom prst="rect">
            <a:avLst/>
          </a:prstGeom>
          <a:noFill/>
          <a:extLst>
            <a:ext uri="{909E8E84-426E-40DD-AFC4-6F175D3DCCD1}">
              <a14:hiddenFill xmlns:a14="http://schemas.microsoft.com/office/drawing/2010/main">
                <a:solidFill>
                  <a:srgbClr val="FFFFFF"/>
                </a:solidFill>
              </a14:hiddenFill>
            </a:ext>
          </a:extLst>
        </p:spPr>
      </p:pic>
      <p:sp>
        <p:nvSpPr>
          <p:cNvPr id="9" name="テキスト ボックス 8">
            <a:extLst>
              <a:ext uri="{FF2B5EF4-FFF2-40B4-BE49-F238E27FC236}">
                <a16:creationId xmlns:a16="http://schemas.microsoft.com/office/drawing/2014/main" id="{E8277EB5-EBBD-F93D-95C1-D470A4B4BF18}"/>
              </a:ext>
            </a:extLst>
          </p:cNvPr>
          <p:cNvSpPr txBox="1"/>
          <p:nvPr/>
        </p:nvSpPr>
        <p:spPr>
          <a:xfrm>
            <a:off x="6399369" y="5043803"/>
            <a:ext cx="2112996" cy="646331"/>
          </a:xfrm>
          <a:prstGeom prst="rect">
            <a:avLst/>
          </a:prstGeom>
          <a:noFill/>
        </p:spPr>
        <p:txBody>
          <a:bodyPr wrap="square">
            <a:spAutoFit/>
          </a:bodyPr>
          <a:lstStyle/>
          <a:p>
            <a:pPr algn="ctr"/>
            <a:r>
              <a:rPr lang="ja-JP" altLang="en-US" b="1" dirty="0">
                <a:solidFill>
                  <a:srgbClr val="FF0000"/>
                </a:solidFill>
              </a:rPr>
              <a:t>リバースプロキシ</a:t>
            </a:r>
            <a:endParaRPr lang="en-US" altLang="ja-JP" b="1" dirty="0">
              <a:solidFill>
                <a:srgbClr val="FF0000"/>
              </a:solidFill>
            </a:endParaRPr>
          </a:p>
          <a:p>
            <a:pPr algn="ctr"/>
            <a:r>
              <a:rPr lang="ja-JP" altLang="en-US" b="1" dirty="0">
                <a:solidFill>
                  <a:srgbClr val="FF0000"/>
                </a:solidFill>
              </a:rPr>
              <a:t>サーバ</a:t>
            </a:r>
          </a:p>
        </p:txBody>
      </p:sp>
      <p:sp>
        <p:nvSpPr>
          <p:cNvPr id="10" name="矢印: 上下 9">
            <a:extLst>
              <a:ext uri="{FF2B5EF4-FFF2-40B4-BE49-F238E27FC236}">
                <a16:creationId xmlns:a16="http://schemas.microsoft.com/office/drawing/2014/main" id="{C69D53AE-9AA2-D7D2-8E0B-32F8755C68A5}"/>
              </a:ext>
            </a:extLst>
          </p:cNvPr>
          <p:cNvSpPr/>
          <p:nvPr/>
        </p:nvSpPr>
        <p:spPr>
          <a:xfrm rot="16200000">
            <a:off x="8435808" y="4057064"/>
            <a:ext cx="412045" cy="83537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1" name="Picture 6">
            <a:extLst>
              <a:ext uri="{FF2B5EF4-FFF2-40B4-BE49-F238E27FC236}">
                <a16:creationId xmlns:a16="http://schemas.microsoft.com/office/drawing/2014/main" id="{79C21C39-9AE3-BFAC-CB4B-0C0ED19661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4027" y="3751459"/>
            <a:ext cx="1122795" cy="1326355"/>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a:extLst>
              <a:ext uri="{FF2B5EF4-FFF2-40B4-BE49-F238E27FC236}">
                <a16:creationId xmlns:a16="http://schemas.microsoft.com/office/drawing/2014/main" id="{9A607A97-B95B-A915-11D3-96E646661B14}"/>
              </a:ext>
            </a:extLst>
          </p:cNvPr>
          <p:cNvSpPr txBox="1"/>
          <p:nvPr/>
        </p:nvSpPr>
        <p:spPr>
          <a:xfrm>
            <a:off x="9122139" y="5035313"/>
            <a:ext cx="1515573" cy="369332"/>
          </a:xfrm>
          <a:prstGeom prst="rect">
            <a:avLst/>
          </a:prstGeom>
          <a:noFill/>
        </p:spPr>
        <p:txBody>
          <a:bodyPr wrap="square">
            <a:spAutoFit/>
          </a:bodyPr>
          <a:lstStyle/>
          <a:p>
            <a:r>
              <a:rPr lang="en-US" altLang="ja-JP" b="1" dirty="0"/>
              <a:t>Web</a:t>
            </a:r>
            <a:r>
              <a:rPr lang="ja-JP" altLang="en-US" b="1" dirty="0"/>
              <a:t>サーバ</a:t>
            </a:r>
          </a:p>
        </p:txBody>
      </p:sp>
      <p:sp>
        <p:nvSpPr>
          <p:cNvPr id="13" name="矢印: 上下 12">
            <a:extLst>
              <a:ext uri="{FF2B5EF4-FFF2-40B4-BE49-F238E27FC236}">
                <a16:creationId xmlns:a16="http://schemas.microsoft.com/office/drawing/2014/main" id="{EBC3E113-9451-F71C-50BA-DA7B9C4207DA}"/>
              </a:ext>
            </a:extLst>
          </p:cNvPr>
          <p:cNvSpPr/>
          <p:nvPr/>
        </p:nvSpPr>
        <p:spPr>
          <a:xfrm rot="16200000">
            <a:off x="3511797" y="4046029"/>
            <a:ext cx="412045" cy="835378"/>
          </a:xfrm>
          <a:prstGeom prst="up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11075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514393" y="653764"/>
            <a:ext cx="11163213" cy="286232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ソブリンクラウド（</a:t>
            </a:r>
            <a:r>
              <a:rPr lang="en-US" altLang="ja-JP" sz="2400" b="1" dirty="0">
                <a:solidFill>
                  <a:srgbClr val="FF0000"/>
                </a:solidFill>
                <a:latin typeface="游ゴシック" panose="020F0502020204030204"/>
                <a:ea typeface="游ゴシック" panose="020B0400000000000000" pitchFamily="50" charset="-128"/>
              </a:rPr>
              <a:t>Sovereign Cloud</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経済安全保障の観点からデータやソフトウェアの主権を保持・コントロールできるクラウドサービス</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指す言葉。現時点では、統一されたソブリンクラウドの定義は存在せず、国や企業によってその形態が異なる。日本においては、データの主権を確保しつつ、クラウドコンピューティングの利便性を享受できるサービスや概念のことを指す。これは、データがどこに保存され、どのように利用されるかについてより厳密な制御を持ちたいというニーズから生まれたものであ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0482" name="Picture 2">
            <a:extLst>
              <a:ext uri="{FF2B5EF4-FFF2-40B4-BE49-F238E27FC236}">
                <a16:creationId xmlns:a16="http://schemas.microsoft.com/office/drawing/2014/main" id="{994F22B9-35DC-FF65-2603-1AFACE3D7A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6778" y="3685419"/>
            <a:ext cx="2424289" cy="24242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84058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902119"/>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最高デジタル責任者（</a:t>
            </a:r>
            <a:r>
              <a:rPr lang="en-US" altLang="ja-JP" sz="2400" b="1" dirty="0">
                <a:solidFill>
                  <a:srgbClr val="FF0000"/>
                </a:solidFill>
                <a:latin typeface="游ゴシック" panose="020F0502020204030204"/>
                <a:ea typeface="游ゴシック" panose="020B0400000000000000" pitchFamily="50" charset="-128"/>
              </a:rPr>
              <a:t>Chief Digital</a:t>
            </a:r>
            <a:r>
              <a:rPr lang="ja-JP" altLang="en-US" sz="2400" b="1" dirty="0">
                <a:solidFill>
                  <a:srgbClr val="FF0000"/>
                </a:solidFill>
                <a:latin typeface="游ゴシック" panose="020F0502020204030204"/>
                <a:ea typeface="游ゴシック" panose="020B0400000000000000" pitchFamily="50" charset="-128"/>
              </a:rPr>
              <a:t> </a:t>
            </a:r>
            <a:r>
              <a:rPr lang="en-US" altLang="ja-JP" sz="2400" b="1" dirty="0">
                <a:solidFill>
                  <a:srgbClr val="FF0000"/>
                </a:solidFill>
                <a:latin typeface="游ゴシック" panose="020F0502020204030204"/>
                <a:ea typeface="游ゴシック" panose="020B0400000000000000" pitchFamily="50" charset="-128"/>
              </a:rPr>
              <a:t>Officer</a:t>
            </a:r>
            <a:r>
              <a:rPr lang="ja-JP" altLang="en-US" sz="2400" b="1" dirty="0">
                <a:solidFill>
                  <a:srgbClr val="FF0000"/>
                </a:solidFill>
                <a:latin typeface="游ゴシック" panose="020F0502020204030204"/>
                <a:ea typeface="游ゴシック" panose="020B0400000000000000" pitchFamily="50" charset="-128"/>
              </a:rPr>
              <a:t>：</a:t>
            </a:r>
            <a:r>
              <a:rPr lang="en-US" altLang="ja-JP" sz="2400" b="1" dirty="0">
                <a:solidFill>
                  <a:srgbClr val="FF0000"/>
                </a:solidFill>
                <a:latin typeface="游ゴシック" panose="020F0502020204030204"/>
                <a:ea typeface="游ゴシック" panose="020B0400000000000000" pitchFamily="50" charset="-128"/>
              </a:rPr>
              <a:t>CDO</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企業におけるデジタル化の推進を担当する役職</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のことを指す。</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CDO</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の主な役割は、企業のデジタルトランスフォーメーション（</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DX</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）を導き、</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IT</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とビジネス戦略を一体化させること。</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1506" name="Picture 2">
            <a:extLst>
              <a:ext uri="{FF2B5EF4-FFF2-40B4-BE49-F238E27FC236}">
                <a16:creationId xmlns:a16="http://schemas.microsoft.com/office/drawing/2014/main" id="{C2595040-0DB3-FA49-3DEA-EC6FA7CF3F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21667" y="2876522"/>
            <a:ext cx="2808111" cy="2808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742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902119"/>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リスキリング（</a:t>
            </a:r>
            <a:r>
              <a:rPr lang="en-US" altLang="ja-JP" sz="2400" b="1" dirty="0">
                <a:solidFill>
                  <a:srgbClr val="FF0000"/>
                </a:solidFill>
                <a:latin typeface="游ゴシック" panose="020F0502020204030204"/>
                <a:ea typeface="游ゴシック" panose="020B0400000000000000" pitchFamily="50" charset="-128"/>
              </a:rPr>
              <a:t>Re-Skilling</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b="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新しい職業に就くために、あるいは、今の職業で必要とされるスキルの大幅な変化に適応するために、必要なスキルを獲得する／させること</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。近年では、特に</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DX</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化のための新たなスキルの習得や、仕事の進め方が大幅に変わるであろう職業につくためのスキル習得を指すことが増えている。</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2530" name="Picture 2">
            <a:extLst>
              <a:ext uri="{FF2B5EF4-FFF2-40B4-BE49-F238E27FC236}">
                <a16:creationId xmlns:a16="http://schemas.microsoft.com/office/drawing/2014/main" id="{00987661-6A4B-9311-86BE-B1C1E7C63A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411" y="3192925"/>
            <a:ext cx="2762956" cy="276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22634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902119"/>
            <a:ext cx="11163213" cy="175432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2400" b="1" dirty="0">
                <a:solidFill>
                  <a:srgbClr val="FF0000"/>
                </a:solidFill>
                <a:latin typeface="游ゴシック" panose="020F0502020204030204"/>
                <a:ea typeface="游ゴシック" panose="020B0400000000000000" pitchFamily="50" charset="-128"/>
              </a:rPr>
              <a:t>Web</a:t>
            </a:r>
            <a:r>
              <a:rPr lang="ja-JP" altLang="en-US" sz="2400" b="1" dirty="0">
                <a:solidFill>
                  <a:srgbClr val="FF0000"/>
                </a:solidFill>
                <a:latin typeface="游ゴシック" panose="020F0502020204030204"/>
                <a:ea typeface="游ゴシック" panose="020B0400000000000000" pitchFamily="50" charset="-128"/>
              </a:rPr>
              <a:t>クローリング（</a:t>
            </a:r>
            <a:r>
              <a:rPr lang="en-US" altLang="ja-JP" sz="2400" b="1" dirty="0">
                <a:solidFill>
                  <a:srgbClr val="FF0000"/>
                </a:solidFill>
                <a:latin typeface="游ゴシック" panose="020F0502020204030204"/>
                <a:ea typeface="游ゴシック" panose="020B0400000000000000" pitchFamily="50" charset="-128"/>
              </a:rPr>
              <a:t>Web Crawling</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クローラー</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というプログラムが</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上を巡って、</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ページのリンクをたどりながら</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サイトを巡回し、</a:t>
            </a:r>
            <a:r>
              <a:rPr kumimoji="1" lang="en-US" altLang="ja-JP"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Web</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ページにある情報を保存・収集する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こと。</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crawl</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r>
              <a:rPr lang="ja-JP" altLang="en-US" sz="2400" dirty="0">
                <a:solidFill>
                  <a:prstClr val="black"/>
                </a:solidFill>
                <a:latin typeface="游ゴシック" panose="020F0502020204030204"/>
                <a:ea typeface="游ゴシック" panose="020B0400000000000000" pitchFamily="50" charset="-128"/>
              </a:rPr>
              <a:t>は、</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「はって行く」「クロールで泳ぐ」という意味。</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3554" name="Picture 2">
            <a:extLst>
              <a:ext uri="{FF2B5EF4-FFF2-40B4-BE49-F238E27FC236}">
                <a16:creationId xmlns:a16="http://schemas.microsoft.com/office/drawing/2014/main" id="{4DDF36F2-5590-6B47-5764-3CB4A06DD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5844" y="3012303"/>
            <a:ext cx="2943578" cy="294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04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601576"/>
            <a:ext cx="11163213" cy="2123658"/>
          </a:xfrm>
          <a:prstGeom prst="rect">
            <a:avLst/>
          </a:prstGeom>
          <a:noFill/>
        </p:spPr>
        <p:txBody>
          <a:bodyPr wrap="square" rtlCol="0">
            <a:spAutoFit/>
          </a:bodyPr>
          <a:lstStyle/>
          <a:p>
            <a:r>
              <a:rPr lang="en-US" altLang="ja-JP" sz="2400" b="1" dirty="0">
                <a:solidFill>
                  <a:srgbClr val="FF0000"/>
                </a:solidFill>
              </a:rPr>
              <a:t>RAT</a:t>
            </a:r>
            <a:r>
              <a:rPr lang="ja-JP" altLang="en-US" sz="2400" b="1" dirty="0">
                <a:solidFill>
                  <a:srgbClr val="FF0000"/>
                </a:solidFill>
              </a:rPr>
              <a:t>（</a:t>
            </a:r>
            <a:r>
              <a:rPr lang="en-US" altLang="ja-JP" sz="2400" b="1" dirty="0">
                <a:solidFill>
                  <a:srgbClr val="FF0000"/>
                </a:solidFill>
              </a:rPr>
              <a:t>Remote Access Trojan</a:t>
            </a:r>
            <a:r>
              <a:rPr lang="ja-JP" altLang="en-US" sz="2400" b="1" dirty="0">
                <a:solidFill>
                  <a:srgbClr val="FF0000"/>
                </a:solidFill>
              </a:rPr>
              <a:t>）</a:t>
            </a:r>
            <a:endParaRPr lang="en-US" altLang="ja-JP" sz="2400" b="1" dirty="0">
              <a:solidFill>
                <a:srgbClr val="FF0000"/>
              </a:solidFill>
            </a:endParaRPr>
          </a:p>
          <a:p>
            <a:endParaRPr lang="en-US" altLang="ja-JP" sz="1200" dirty="0"/>
          </a:p>
          <a:p>
            <a:r>
              <a:rPr lang="ja-JP" altLang="en-US" sz="2400" dirty="0"/>
              <a:t>リモートアクセス型トロイの木馬</a:t>
            </a:r>
            <a:r>
              <a:rPr lang="en-US" altLang="ja-JP" sz="2400" dirty="0"/>
              <a:t>(RAT)</a:t>
            </a:r>
            <a:r>
              <a:rPr lang="ja-JP" altLang="en-US" sz="2400" dirty="0"/>
              <a:t>は、攻撃者が感染したコンピューターを</a:t>
            </a:r>
            <a:r>
              <a:rPr lang="ja-JP" altLang="en-US" sz="2400" b="1" dirty="0"/>
              <a:t>リモートで制御</a:t>
            </a:r>
            <a:r>
              <a:rPr lang="ja-JP" altLang="en-US" sz="2400" dirty="0"/>
              <a:t>できるように設計されたマルウェアである。侵害されたシステムで</a:t>
            </a:r>
            <a:r>
              <a:rPr lang="en-US" altLang="ja-JP" sz="2400" dirty="0"/>
              <a:t>RAT</a:t>
            </a:r>
            <a:r>
              <a:rPr lang="ja-JP" altLang="en-US" sz="2400" dirty="0"/>
              <a:t>が実行されると、攻撃者は</a:t>
            </a:r>
            <a:r>
              <a:rPr lang="en-US" altLang="ja-JP" sz="2400" dirty="0"/>
              <a:t>RAT</a:t>
            </a:r>
            <a:r>
              <a:rPr lang="ja-JP" altLang="en-US" sz="2400" dirty="0"/>
              <a:t>にコマンドを送信し、それに応じてデータを受信することができる。</a:t>
            </a:r>
            <a:endParaRPr lang="en-US" altLang="ja-JP" sz="2400" dirty="0"/>
          </a:p>
        </p:txBody>
      </p:sp>
      <p:pic>
        <p:nvPicPr>
          <p:cNvPr id="21" name="Picture 4">
            <a:extLst>
              <a:ext uri="{FF2B5EF4-FFF2-40B4-BE49-F238E27FC236}">
                <a16:creationId xmlns:a16="http://schemas.microsoft.com/office/drawing/2014/main" id="{B142EEBC-F0D8-CD72-B87A-A19BD5F766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4731" y="3055960"/>
            <a:ext cx="2873991" cy="28739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1627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1FA87D33-E56E-2474-CCBF-C7B26000E297}"/>
              </a:ext>
            </a:extLst>
          </p:cNvPr>
          <p:cNvSpPr txBox="1"/>
          <p:nvPr/>
        </p:nvSpPr>
        <p:spPr>
          <a:xfrm>
            <a:off x="606335" y="902119"/>
            <a:ext cx="11163213"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2400" b="1" dirty="0">
                <a:solidFill>
                  <a:srgbClr val="FF0000"/>
                </a:solidFill>
                <a:latin typeface="游ゴシック" panose="020F0502020204030204"/>
                <a:ea typeface="游ゴシック" panose="020B0400000000000000" pitchFamily="50" charset="-128"/>
              </a:rPr>
              <a:t>スクレイピング（</a:t>
            </a:r>
            <a:r>
              <a:rPr lang="en-US" altLang="ja-JP" sz="2400" b="1" dirty="0">
                <a:solidFill>
                  <a:srgbClr val="FF0000"/>
                </a:solidFill>
                <a:latin typeface="游ゴシック" panose="020F0502020204030204"/>
                <a:ea typeface="游ゴシック" panose="020B0400000000000000" pitchFamily="50" charset="-128"/>
              </a:rPr>
              <a:t>Web Scraping</a:t>
            </a:r>
            <a:r>
              <a:rPr lang="ja-JP" altLang="en-US" sz="2400" b="1" dirty="0">
                <a:solidFill>
                  <a:srgbClr val="FF0000"/>
                </a:solidFill>
                <a:latin typeface="游ゴシック" panose="020F0502020204030204"/>
                <a:ea typeface="游ゴシック" panose="020B0400000000000000" pitchFamily="50" charset="-128"/>
              </a:rPr>
              <a:t>）</a:t>
            </a:r>
            <a:endParaRPr kumimoji="1" lang="en-US" altLang="ja-JP" sz="2400" b="1" i="0" u="none" strike="noStrike" kern="1200" cap="none" spc="0" normalizeH="0" baseline="0" noProof="0" dirty="0">
              <a:ln>
                <a:noFill/>
              </a:ln>
              <a:solidFill>
                <a:srgbClr val="FF0000"/>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ja-JP" sz="12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ウェブサイトの情報を自動的に収集する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手法のこと。これにより、</a:t>
            </a:r>
            <a:r>
              <a:rPr kumimoji="1" lang="ja-JP" altLang="en-US" sz="2400" b="1"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大量のデータを効率的に収集する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ことができる。具体的には、プログラムやスクリプトを使用してウェブページにアクセスし、そのページの内容を解析して必要な情報を抽出</a:t>
            </a:r>
            <a:r>
              <a:rPr lang="ja-JP" altLang="en-US" sz="2400" dirty="0">
                <a:solidFill>
                  <a:prstClr val="black"/>
                </a:solidFill>
                <a:latin typeface="游ゴシック" panose="020F0502020204030204"/>
                <a:ea typeface="游ゴシック" panose="020B0400000000000000" pitchFamily="50" charset="-128"/>
              </a:rPr>
              <a:t>する</a:t>
            </a:r>
            <a:r>
              <a:rPr kumimoji="1" lang="ja-JP" altLang="en-US"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rPr>
              <a:t>。</a:t>
            </a:r>
            <a:endParaRPr kumimoji="1" lang="en-US" altLang="ja-JP" sz="2400" i="0" u="none" strike="noStrike" kern="1200" cap="none" spc="0" normalizeH="0" baseline="0" noProof="0" dirty="0">
              <a:ln>
                <a:noFill/>
              </a:ln>
              <a:solidFill>
                <a:prstClr val="black"/>
              </a:solidFill>
              <a:effectLst/>
              <a:uLnTx/>
              <a:uFillTx/>
              <a:latin typeface="游ゴシック" panose="020F0502020204030204"/>
              <a:ea typeface="游ゴシック" panose="020B0400000000000000" pitchFamily="50" charset="-128"/>
              <a:cs typeface="+mn-cs"/>
            </a:endParaRPr>
          </a:p>
        </p:txBody>
      </p:sp>
      <p:pic>
        <p:nvPicPr>
          <p:cNvPr id="24578" name="Picture 2">
            <a:extLst>
              <a:ext uri="{FF2B5EF4-FFF2-40B4-BE49-F238E27FC236}">
                <a16:creationId xmlns:a16="http://schemas.microsoft.com/office/drawing/2014/main" id="{B137B143-3004-D248-F610-1A576D3E0D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13578" y="2888125"/>
            <a:ext cx="3067756" cy="30677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3330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783136"/>
            <a:ext cx="11163213" cy="1785104"/>
          </a:xfrm>
          <a:prstGeom prst="rect">
            <a:avLst/>
          </a:prstGeom>
          <a:noFill/>
        </p:spPr>
        <p:txBody>
          <a:bodyPr wrap="square" rtlCol="0">
            <a:spAutoFit/>
          </a:bodyPr>
          <a:lstStyle/>
          <a:p>
            <a:r>
              <a:rPr lang="ja-JP" altLang="en-US" sz="2400" b="1" dirty="0">
                <a:solidFill>
                  <a:srgbClr val="FF0000"/>
                </a:solidFill>
              </a:rPr>
              <a:t>ファイルレスマルウェア</a:t>
            </a:r>
            <a:endParaRPr lang="en-US" altLang="ja-JP" sz="2400" b="1" dirty="0">
              <a:solidFill>
                <a:srgbClr val="FF0000"/>
              </a:solidFill>
            </a:endParaRPr>
          </a:p>
          <a:p>
            <a:endParaRPr lang="en-US" altLang="ja-JP" sz="1200" dirty="0"/>
          </a:p>
          <a:p>
            <a:r>
              <a:rPr lang="ja-JP" altLang="en-US" sz="2400" b="1" dirty="0"/>
              <a:t>パソコンの</a:t>
            </a:r>
            <a:r>
              <a:rPr lang="en-US" altLang="ja-JP" sz="2400" b="1" dirty="0"/>
              <a:t>OS</a:t>
            </a:r>
            <a:r>
              <a:rPr lang="ja-JP" altLang="en-US" sz="2400" b="1" dirty="0"/>
              <a:t>に組み込まれた正規のツールや機能を悪用する攻撃</a:t>
            </a:r>
            <a:r>
              <a:rPr lang="ja-JP" altLang="en-US" sz="2400" dirty="0"/>
              <a:t>のこと。ファイルがディスク上に保存されるのではなく、メモリ上に書き込まれて動作するため、従来のアンチウイルスソフトでは</a:t>
            </a:r>
            <a:r>
              <a:rPr lang="ja-JP" altLang="en-US" sz="2400" b="1" dirty="0"/>
              <a:t>検知が難しい</a:t>
            </a:r>
            <a:r>
              <a:rPr lang="ja-JP" altLang="en-US" sz="2400" dirty="0"/>
              <a:t>という特徴がある。</a:t>
            </a:r>
            <a:endParaRPr lang="en-US" altLang="ja-JP" sz="2400" dirty="0"/>
          </a:p>
        </p:txBody>
      </p:sp>
      <p:pic>
        <p:nvPicPr>
          <p:cNvPr id="2050" name="Picture 2">
            <a:extLst>
              <a:ext uri="{FF2B5EF4-FFF2-40B4-BE49-F238E27FC236}">
                <a16:creationId xmlns:a16="http://schemas.microsoft.com/office/drawing/2014/main" id="{C8AF4577-26F2-D4E1-9EE6-070FD29AE1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4132" y="3146779"/>
            <a:ext cx="1201764" cy="158136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63D2932E-D96C-BF08-E013-BA905594A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754" y="4511940"/>
            <a:ext cx="1383840" cy="129416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a:extLst>
              <a:ext uri="{FF2B5EF4-FFF2-40B4-BE49-F238E27FC236}">
                <a16:creationId xmlns:a16="http://schemas.microsoft.com/office/drawing/2014/main" id="{446640F9-3351-B3C0-9FE3-184F9F373847}"/>
              </a:ext>
            </a:extLst>
          </p:cNvPr>
          <p:cNvSpPr txBox="1"/>
          <p:nvPr/>
        </p:nvSpPr>
        <p:spPr>
          <a:xfrm>
            <a:off x="2309135" y="3433471"/>
            <a:ext cx="3002844" cy="923330"/>
          </a:xfrm>
          <a:prstGeom prst="rect">
            <a:avLst/>
          </a:prstGeom>
          <a:noFill/>
        </p:spPr>
        <p:txBody>
          <a:bodyPr wrap="square">
            <a:spAutoFit/>
          </a:bodyPr>
          <a:lstStyle/>
          <a:p>
            <a:r>
              <a:rPr lang="ja-JP" altLang="en-US" sz="1800" b="1" dirty="0">
                <a:solidFill>
                  <a:srgbClr val="0070C0"/>
                </a:solidFill>
              </a:rPr>
              <a:t>①ファイルにスクリプト</a:t>
            </a:r>
            <a:endParaRPr lang="en-US" altLang="ja-JP" sz="1800" b="1" dirty="0">
              <a:solidFill>
                <a:srgbClr val="0070C0"/>
              </a:solidFill>
            </a:endParaRPr>
          </a:p>
          <a:p>
            <a:r>
              <a:rPr lang="ja-JP" altLang="en-US" b="1" dirty="0">
                <a:solidFill>
                  <a:srgbClr val="0070C0"/>
                </a:solidFill>
              </a:rPr>
              <a:t>　</a:t>
            </a:r>
            <a:r>
              <a:rPr lang="ja-JP" altLang="en-US" sz="1800" b="1" dirty="0">
                <a:solidFill>
                  <a:srgbClr val="0070C0"/>
                </a:solidFill>
              </a:rPr>
              <a:t>を埋め込み、</a:t>
            </a:r>
            <a:r>
              <a:rPr lang="ja-JP" altLang="en-US" b="1" dirty="0">
                <a:solidFill>
                  <a:srgbClr val="0070C0"/>
                </a:solidFill>
              </a:rPr>
              <a:t>メールに</a:t>
            </a:r>
            <a:endParaRPr lang="en-US" altLang="ja-JP" b="1" dirty="0">
              <a:solidFill>
                <a:srgbClr val="0070C0"/>
              </a:solidFill>
            </a:endParaRPr>
          </a:p>
          <a:p>
            <a:r>
              <a:rPr lang="ja-JP" altLang="en-US" b="1" dirty="0">
                <a:solidFill>
                  <a:srgbClr val="0070C0"/>
                </a:solidFill>
              </a:rPr>
              <a:t>　添付して送信</a:t>
            </a:r>
          </a:p>
        </p:txBody>
      </p:sp>
      <p:sp>
        <p:nvSpPr>
          <p:cNvPr id="5" name="矢印: 下 4">
            <a:extLst>
              <a:ext uri="{FF2B5EF4-FFF2-40B4-BE49-F238E27FC236}">
                <a16:creationId xmlns:a16="http://schemas.microsoft.com/office/drawing/2014/main" id="{3A43FB46-1C81-65A1-E9A4-3721DBB4B5BB}"/>
              </a:ext>
            </a:extLst>
          </p:cNvPr>
          <p:cNvSpPr/>
          <p:nvPr/>
        </p:nvSpPr>
        <p:spPr>
          <a:xfrm rot="18603426">
            <a:off x="2342446" y="4103511"/>
            <a:ext cx="327378" cy="66604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矢印: 右 5">
            <a:extLst>
              <a:ext uri="{FF2B5EF4-FFF2-40B4-BE49-F238E27FC236}">
                <a16:creationId xmlns:a16="http://schemas.microsoft.com/office/drawing/2014/main" id="{EADA2956-984E-BD5B-736A-FB62B33CD409}"/>
              </a:ext>
            </a:extLst>
          </p:cNvPr>
          <p:cNvSpPr/>
          <p:nvPr/>
        </p:nvSpPr>
        <p:spPr>
          <a:xfrm>
            <a:off x="4854223" y="4955823"/>
            <a:ext cx="1535289"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a:extLst>
              <a:ext uri="{FF2B5EF4-FFF2-40B4-BE49-F238E27FC236}">
                <a16:creationId xmlns:a16="http://schemas.microsoft.com/office/drawing/2014/main" id="{530E04CF-AC3A-5E3C-18FA-2CB1D10DAB47}"/>
              </a:ext>
            </a:extLst>
          </p:cNvPr>
          <p:cNvSpPr txBox="1"/>
          <p:nvPr/>
        </p:nvSpPr>
        <p:spPr>
          <a:xfrm>
            <a:off x="4607350" y="4436533"/>
            <a:ext cx="1928918" cy="646331"/>
          </a:xfrm>
          <a:prstGeom prst="rect">
            <a:avLst/>
          </a:prstGeom>
          <a:noFill/>
        </p:spPr>
        <p:txBody>
          <a:bodyPr wrap="square">
            <a:spAutoFit/>
          </a:bodyPr>
          <a:lstStyle/>
          <a:p>
            <a:pPr algn="ctr"/>
            <a:r>
              <a:rPr lang="ja-JP" altLang="en-US" sz="1800" b="1" dirty="0">
                <a:solidFill>
                  <a:srgbClr val="0070C0"/>
                </a:solidFill>
              </a:rPr>
              <a:t>②</a:t>
            </a:r>
            <a:r>
              <a:rPr lang="en-US" altLang="ja-JP" sz="1800" b="1" dirty="0">
                <a:solidFill>
                  <a:srgbClr val="0070C0"/>
                </a:solidFill>
              </a:rPr>
              <a:t>PowerShell</a:t>
            </a:r>
          </a:p>
          <a:p>
            <a:pPr algn="ctr"/>
            <a:r>
              <a:rPr lang="ja-JP" altLang="en-US" sz="1800" b="1" dirty="0">
                <a:solidFill>
                  <a:srgbClr val="0070C0"/>
                </a:solidFill>
              </a:rPr>
              <a:t>を実行</a:t>
            </a:r>
            <a:endParaRPr lang="ja-JP" altLang="en-US" b="1" dirty="0">
              <a:solidFill>
                <a:srgbClr val="0070C0"/>
              </a:solidFill>
            </a:endParaRPr>
          </a:p>
        </p:txBody>
      </p:sp>
      <p:pic>
        <p:nvPicPr>
          <p:cNvPr id="2054" name="Picture 6" descr="PowerShell - Wikipedia">
            <a:extLst>
              <a:ext uri="{FF2B5EF4-FFF2-40B4-BE49-F238E27FC236}">
                <a16:creationId xmlns:a16="http://schemas.microsoft.com/office/drawing/2014/main" id="{C5953C35-943F-B7E5-3147-3115F6CD33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83023" y="4694013"/>
            <a:ext cx="1219200" cy="1219200"/>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a:extLst>
              <a:ext uri="{FF2B5EF4-FFF2-40B4-BE49-F238E27FC236}">
                <a16:creationId xmlns:a16="http://schemas.microsoft.com/office/drawing/2014/main" id="{B6B419D1-BC91-7975-42BB-97BCED108AD3}"/>
              </a:ext>
            </a:extLst>
          </p:cNvPr>
          <p:cNvSpPr txBox="1"/>
          <p:nvPr/>
        </p:nvSpPr>
        <p:spPr>
          <a:xfrm>
            <a:off x="6328164" y="5806106"/>
            <a:ext cx="1928918" cy="369332"/>
          </a:xfrm>
          <a:prstGeom prst="rect">
            <a:avLst/>
          </a:prstGeom>
          <a:noFill/>
        </p:spPr>
        <p:txBody>
          <a:bodyPr wrap="square">
            <a:spAutoFit/>
          </a:bodyPr>
          <a:lstStyle/>
          <a:p>
            <a:pPr algn="ctr"/>
            <a:r>
              <a:rPr lang="en-US" altLang="ja-JP" sz="1800" b="1" dirty="0"/>
              <a:t>PowerShell</a:t>
            </a:r>
          </a:p>
        </p:txBody>
      </p:sp>
      <p:sp>
        <p:nvSpPr>
          <p:cNvPr id="9" name="テキスト ボックス 8">
            <a:extLst>
              <a:ext uri="{FF2B5EF4-FFF2-40B4-BE49-F238E27FC236}">
                <a16:creationId xmlns:a16="http://schemas.microsoft.com/office/drawing/2014/main" id="{A258A202-4ADE-4EFB-756B-968CA8770E5B}"/>
              </a:ext>
            </a:extLst>
          </p:cNvPr>
          <p:cNvSpPr txBox="1"/>
          <p:nvPr/>
        </p:nvSpPr>
        <p:spPr>
          <a:xfrm>
            <a:off x="2804215" y="5796268"/>
            <a:ext cx="1928918" cy="369332"/>
          </a:xfrm>
          <a:prstGeom prst="rect">
            <a:avLst/>
          </a:prstGeom>
          <a:noFill/>
        </p:spPr>
        <p:txBody>
          <a:bodyPr wrap="square">
            <a:spAutoFit/>
          </a:bodyPr>
          <a:lstStyle/>
          <a:p>
            <a:pPr algn="ctr"/>
            <a:r>
              <a:rPr lang="ja-JP" altLang="en-US" sz="1800" b="1" dirty="0"/>
              <a:t>ユーザの</a:t>
            </a:r>
            <a:r>
              <a:rPr lang="en-US" altLang="ja-JP" sz="1800" b="1" dirty="0"/>
              <a:t>PC</a:t>
            </a:r>
          </a:p>
        </p:txBody>
      </p:sp>
      <p:sp>
        <p:nvSpPr>
          <p:cNvPr id="10" name="テキスト ボックス 9">
            <a:extLst>
              <a:ext uri="{FF2B5EF4-FFF2-40B4-BE49-F238E27FC236}">
                <a16:creationId xmlns:a16="http://schemas.microsoft.com/office/drawing/2014/main" id="{3F76D5C6-8C50-89C6-DF38-1BB0EABF977D}"/>
              </a:ext>
            </a:extLst>
          </p:cNvPr>
          <p:cNvSpPr txBox="1"/>
          <p:nvPr/>
        </p:nvSpPr>
        <p:spPr>
          <a:xfrm>
            <a:off x="604705" y="4728144"/>
            <a:ext cx="1928918" cy="369332"/>
          </a:xfrm>
          <a:prstGeom prst="rect">
            <a:avLst/>
          </a:prstGeom>
          <a:noFill/>
        </p:spPr>
        <p:txBody>
          <a:bodyPr wrap="square">
            <a:spAutoFit/>
          </a:bodyPr>
          <a:lstStyle/>
          <a:p>
            <a:pPr algn="ctr"/>
            <a:r>
              <a:rPr lang="ja-JP" altLang="en-US" b="1" dirty="0"/>
              <a:t>攻撃者</a:t>
            </a:r>
            <a:endParaRPr lang="en-US" altLang="ja-JP" sz="1800" b="1" dirty="0"/>
          </a:p>
        </p:txBody>
      </p:sp>
      <p:pic>
        <p:nvPicPr>
          <p:cNvPr id="2056" name="Picture 8">
            <a:extLst>
              <a:ext uri="{FF2B5EF4-FFF2-40B4-BE49-F238E27FC236}">
                <a16:creationId xmlns:a16="http://schemas.microsoft.com/office/drawing/2014/main" id="{38916BA7-0C16-8BA6-AB00-061DB9D0192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77326" y="2838082"/>
            <a:ext cx="1698804" cy="1586089"/>
          </a:xfrm>
          <a:prstGeom prst="rect">
            <a:avLst/>
          </a:prstGeom>
          <a:noFill/>
          <a:extLst>
            <a:ext uri="{909E8E84-426E-40DD-AFC4-6F175D3DCCD1}">
              <a14:hiddenFill xmlns:a14="http://schemas.microsoft.com/office/drawing/2010/main">
                <a:solidFill>
                  <a:srgbClr val="FFFFFF"/>
                </a:solidFill>
              </a14:hiddenFill>
            </a:ext>
          </a:extLst>
        </p:spPr>
      </p:pic>
      <p:sp>
        <p:nvSpPr>
          <p:cNvPr id="11" name="テキスト ボックス 10">
            <a:extLst>
              <a:ext uri="{FF2B5EF4-FFF2-40B4-BE49-F238E27FC236}">
                <a16:creationId xmlns:a16="http://schemas.microsoft.com/office/drawing/2014/main" id="{DC81B915-AF18-9A68-735B-B7A786E945F3}"/>
              </a:ext>
            </a:extLst>
          </p:cNvPr>
          <p:cNvSpPr txBox="1"/>
          <p:nvPr/>
        </p:nvSpPr>
        <p:spPr>
          <a:xfrm>
            <a:off x="9262269" y="4324681"/>
            <a:ext cx="1928918" cy="369332"/>
          </a:xfrm>
          <a:prstGeom prst="rect">
            <a:avLst/>
          </a:prstGeom>
          <a:noFill/>
        </p:spPr>
        <p:txBody>
          <a:bodyPr wrap="square">
            <a:spAutoFit/>
          </a:bodyPr>
          <a:lstStyle/>
          <a:p>
            <a:pPr algn="ctr"/>
            <a:r>
              <a:rPr lang="en-US" altLang="ja-JP" sz="1800" b="1" dirty="0"/>
              <a:t>C&amp;C</a:t>
            </a:r>
            <a:r>
              <a:rPr lang="ja-JP" altLang="en-US" sz="1800" b="1" dirty="0"/>
              <a:t>サーバ</a:t>
            </a:r>
            <a:endParaRPr lang="en-US" altLang="ja-JP" sz="1800" b="1" dirty="0"/>
          </a:p>
        </p:txBody>
      </p:sp>
      <p:sp>
        <p:nvSpPr>
          <p:cNvPr id="12" name="矢印: 右 11">
            <a:extLst>
              <a:ext uri="{FF2B5EF4-FFF2-40B4-BE49-F238E27FC236}">
                <a16:creationId xmlns:a16="http://schemas.microsoft.com/office/drawing/2014/main" id="{0EB3DE3C-74E5-6A77-BF6D-16C33E497BBC}"/>
              </a:ext>
            </a:extLst>
          </p:cNvPr>
          <p:cNvSpPr/>
          <p:nvPr/>
        </p:nvSpPr>
        <p:spPr>
          <a:xfrm rot="19918644">
            <a:off x="7755111" y="4121481"/>
            <a:ext cx="1535289"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ボックス 12">
            <a:extLst>
              <a:ext uri="{FF2B5EF4-FFF2-40B4-BE49-F238E27FC236}">
                <a16:creationId xmlns:a16="http://schemas.microsoft.com/office/drawing/2014/main" id="{2771CD80-3745-1CF8-F533-09881716E42D}"/>
              </a:ext>
            </a:extLst>
          </p:cNvPr>
          <p:cNvSpPr txBox="1"/>
          <p:nvPr/>
        </p:nvSpPr>
        <p:spPr>
          <a:xfrm>
            <a:off x="6683023" y="3185987"/>
            <a:ext cx="2650111" cy="923330"/>
          </a:xfrm>
          <a:prstGeom prst="rect">
            <a:avLst/>
          </a:prstGeom>
          <a:noFill/>
        </p:spPr>
        <p:txBody>
          <a:bodyPr wrap="square">
            <a:spAutoFit/>
          </a:bodyPr>
          <a:lstStyle/>
          <a:p>
            <a:r>
              <a:rPr lang="ja-JP" altLang="en-US" sz="1800" b="1" dirty="0">
                <a:solidFill>
                  <a:srgbClr val="0070C0"/>
                </a:solidFill>
              </a:rPr>
              <a:t>③ダウンローダーを</a:t>
            </a:r>
            <a:endParaRPr lang="en-US" altLang="ja-JP" sz="1800" b="1" dirty="0">
              <a:solidFill>
                <a:srgbClr val="0070C0"/>
              </a:solidFill>
            </a:endParaRPr>
          </a:p>
          <a:p>
            <a:r>
              <a:rPr lang="ja-JP" altLang="en-US" b="1" dirty="0">
                <a:solidFill>
                  <a:srgbClr val="0070C0"/>
                </a:solidFill>
              </a:rPr>
              <a:t>　生成し、</a:t>
            </a:r>
            <a:r>
              <a:rPr lang="en-US" altLang="ja-JP" b="1" dirty="0">
                <a:solidFill>
                  <a:srgbClr val="0070C0"/>
                </a:solidFill>
              </a:rPr>
              <a:t>C&amp;C</a:t>
            </a:r>
            <a:r>
              <a:rPr lang="ja-JP" altLang="en-US" b="1" dirty="0">
                <a:solidFill>
                  <a:srgbClr val="0070C0"/>
                </a:solidFill>
              </a:rPr>
              <a:t>サーバ</a:t>
            </a:r>
            <a:endParaRPr lang="en-US" altLang="ja-JP" b="1" dirty="0">
              <a:solidFill>
                <a:srgbClr val="0070C0"/>
              </a:solidFill>
            </a:endParaRPr>
          </a:p>
          <a:p>
            <a:r>
              <a:rPr lang="ja-JP" altLang="en-US" b="1" dirty="0">
                <a:solidFill>
                  <a:srgbClr val="0070C0"/>
                </a:solidFill>
              </a:rPr>
              <a:t>　へ接続</a:t>
            </a:r>
          </a:p>
        </p:txBody>
      </p:sp>
      <p:sp>
        <p:nvSpPr>
          <p:cNvPr id="14" name="テキスト ボックス 13">
            <a:extLst>
              <a:ext uri="{FF2B5EF4-FFF2-40B4-BE49-F238E27FC236}">
                <a16:creationId xmlns:a16="http://schemas.microsoft.com/office/drawing/2014/main" id="{DA85EB9F-E088-C385-2F3D-B646C99B7371}"/>
              </a:ext>
            </a:extLst>
          </p:cNvPr>
          <p:cNvSpPr txBox="1"/>
          <p:nvPr/>
        </p:nvSpPr>
        <p:spPr>
          <a:xfrm>
            <a:off x="8758697" y="5067298"/>
            <a:ext cx="2448645" cy="923330"/>
          </a:xfrm>
          <a:prstGeom prst="rect">
            <a:avLst/>
          </a:prstGeom>
          <a:noFill/>
        </p:spPr>
        <p:txBody>
          <a:bodyPr wrap="square">
            <a:spAutoFit/>
          </a:bodyPr>
          <a:lstStyle/>
          <a:p>
            <a:r>
              <a:rPr lang="ja-JP" altLang="en-US" sz="1800" b="1" dirty="0">
                <a:solidFill>
                  <a:srgbClr val="0070C0"/>
                </a:solidFill>
              </a:rPr>
              <a:t>④マルウェアを</a:t>
            </a:r>
            <a:endParaRPr lang="en-US" altLang="ja-JP" sz="1800" b="1" dirty="0">
              <a:solidFill>
                <a:srgbClr val="0070C0"/>
              </a:solidFill>
            </a:endParaRPr>
          </a:p>
          <a:p>
            <a:r>
              <a:rPr lang="ja-JP" altLang="en-US" b="1" dirty="0">
                <a:solidFill>
                  <a:srgbClr val="0070C0"/>
                </a:solidFill>
              </a:rPr>
              <a:t>　ダウンロードし、</a:t>
            </a:r>
            <a:endParaRPr lang="en-US" altLang="ja-JP" b="1" dirty="0">
              <a:solidFill>
                <a:srgbClr val="0070C0"/>
              </a:solidFill>
            </a:endParaRPr>
          </a:p>
          <a:p>
            <a:r>
              <a:rPr lang="ja-JP" altLang="en-US" b="1" dirty="0">
                <a:solidFill>
                  <a:srgbClr val="0070C0"/>
                </a:solidFill>
              </a:rPr>
              <a:t>　感染活動を行う</a:t>
            </a:r>
          </a:p>
        </p:txBody>
      </p:sp>
      <p:sp>
        <p:nvSpPr>
          <p:cNvPr id="15" name="矢印: 右 14">
            <a:extLst>
              <a:ext uri="{FF2B5EF4-FFF2-40B4-BE49-F238E27FC236}">
                <a16:creationId xmlns:a16="http://schemas.microsoft.com/office/drawing/2014/main" id="{4F23D133-43B6-D2C7-5CDF-9F1498177663}"/>
              </a:ext>
            </a:extLst>
          </p:cNvPr>
          <p:cNvSpPr/>
          <p:nvPr/>
        </p:nvSpPr>
        <p:spPr>
          <a:xfrm rot="8921027">
            <a:off x="7929659" y="4653556"/>
            <a:ext cx="1535289" cy="406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3289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3" y="783136"/>
            <a:ext cx="11163213" cy="2154436"/>
          </a:xfrm>
          <a:prstGeom prst="rect">
            <a:avLst/>
          </a:prstGeom>
          <a:noFill/>
        </p:spPr>
        <p:txBody>
          <a:bodyPr wrap="square" rtlCol="0">
            <a:spAutoFit/>
          </a:bodyPr>
          <a:lstStyle/>
          <a:p>
            <a:r>
              <a:rPr lang="ja-JP" altLang="en-US" sz="2400" b="1" dirty="0">
                <a:solidFill>
                  <a:srgbClr val="FF0000"/>
                </a:solidFill>
              </a:rPr>
              <a:t>割れ窓理論</a:t>
            </a:r>
            <a:endParaRPr lang="en-US" altLang="ja-JP" sz="2400" b="1" dirty="0">
              <a:solidFill>
                <a:srgbClr val="FF0000"/>
              </a:solidFill>
            </a:endParaRPr>
          </a:p>
          <a:p>
            <a:endParaRPr lang="en-US" altLang="ja-JP" sz="1200" dirty="0"/>
          </a:p>
          <a:p>
            <a:r>
              <a:rPr lang="ja-JP" altLang="en-US" sz="2400" dirty="0"/>
              <a:t>建物の窓が壊れているのを放置すると、誰も注意を払っていないという象徴となり、他の窓もまもなくすべて壊されてしまう傾向が高いという事実から、反対に「</a:t>
            </a:r>
            <a:r>
              <a:rPr lang="ja-JP" altLang="en-US" sz="2400" b="1" dirty="0"/>
              <a:t>割れた窓をすぐに修理すれば、他の窓が割られる確率は低くなる</a:t>
            </a:r>
            <a:r>
              <a:rPr lang="ja-JP" altLang="en-US" sz="2400" dirty="0"/>
              <a:t>」というアメリカの犯罪学者ジョージ・ケリング博士が提唱した理論のこと。</a:t>
            </a:r>
            <a:endParaRPr lang="en-US" altLang="ja-JP" sz="2400" dirty="0"/>
          </a:p>
        </p:txBody>
      </p:sp>
      <p:pic>
        <p:nvPicPr>
          <p:cNvPr id="3074" name="Picture 2">
            <a:extLst>
              <a:ext uri="{FF2B5EF4-FFF2-40B4-BE49-F238E27FC236}">
                <a16:creationId xmlns:a16="http://schemas.microsoft.com/office/drawing/2014/main" id="{61157A5A-6012-76BA-B393-D9D42B2DAD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6467" y="3258286"/>
            <a:ext cx="2816578" cy="2816578"/>
          </a:xfrm>
          <a:prstGeom prst="rect">
            <a:avLst/>
          </a:prstGeom>
          <a:noFill/>
          <a:extLst>
            <a:ext uri="{909E8E84-426E-40DD-AFC4-6F175D3DCCD1}">
              <a14:hiddenFill xmlns:a14="http://schemas.microsoft.com/office/drawing/2010/main">
                <a:solidFill>
                  <a:srgbClr val="FFFFFF"/>
                </a:solidFill>
              </a14:hiddenFill>
            </a:ext>
          </a:extLst>
        </p:spPr>
      </p:pic>
      <p:sp>
        <p:nvSpPr>
          <p:cNvPr id="2" name="乗算記号 1">
            <a:extLst>
              <a:ext uri="{FF2B5EF4-FFF2-40B4-BE49-F238E27FC236}">
                <a16:creationId xmlns:a16="http://schemas.microsoft.com/office/drawing/2014/main" id="{EF33ECA0-519E-C7F6-5B3B-65D81B87CD08}"/>
              </a:ext>
            </a:extLst>
          </p:cNvPr>
          <p:cNvSpPr/>
          <p:nvPr/>
        </p:nvSpPr>
        <p:spPr>
          <a:xfrm>
            <a:off x="4131733" y="3612444"/>
            <a:ext cx="3115734" cy="1986845"/>
          </a:xfrm>
          <a:prstGeom prst="mathMultiply">
            <a:avLst>
              <a:gd name="adj1" fmla="val 13293"/>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53349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1" y="582582"/>
            <a:ext cx="11163213" cy="2893100"/>
          </a:xfrm>
          <a:prstGeom prst="rect">
            <a:avLst/>
          </a:prstGeom>
          <a:noFill/>
        </p:spPr>
        <p:txBody>
          <a:bodyPr wrap="square" rtlCol="0">
            <a:spAutoFit/>
          </a:bodyPr>
          <a:lstStyle/>
          <a:p>
            <a:r>
              <a:rPr lang="ja-JP" altLang="en-US" sz="2400" b="1" dirty="0">
                <a:solidFill>
                  <a:srgbClr val="FF0000"/>
                </a:solidFill>
              </a:rPr>
              <a:t>防犯環境設計</a:t>
            </a:r>
            <a:endParaRPr lang="en-US" altLang="ja-JP" sz="2400" b="1" dirty="0">
              <a:solidFill>
                <a:srgbClr val="FF0000"/>
              </a:solidFill>
            </a:endParaRPr>
          </a:p>
          <a:p>
            <a:endParaRPr lang="en-US" altLang="ja-JP" sz="1200" dirty="0"/>
          </a:p>
          <a:p>
            <a:r>
              <a:rPr lang="ja-JP" altLang="en-US" sz="2400" dirty="0"/>
              <a:t>犯罪が発生しにくい環境を創るために、人的な防犯活動（ソフト面）とあわせて、建物、道路、公園等の物理的な環境（ハード面）の整備、強化等を行い、</a:t>
            </a:r>
            <a:r>
              <a:rPr lang="ja-JP" altLang="en-US" sz="2400" b="1" dirty="0"/>
              <a:t>犯罪の起きにくい環境を形成する</a:t>
            </a:r>
            <a:r>
              <a:rPr lang="ja-JP" altLang="en-US" sz="2400" dirty="0"/>
              <a:t>という考え方のこと。</a:t>
            </a:r>
          </a:p>
          <a:p>
            <a:r>
              <a:rPr lang="ja-JP" altLang="en-US" sz="2400" dirty="0"/>
              <a:t>防犯環境設計には、直接的な手法として「</a:t>
            </a:r>
            <a:r>
              <a:rPr lang="ja-JP" altLang="en-US" sz="2400" b="1" dirty="0"/>
              <a:t>対象物の強化</a:t>
            </a:r>
            <a:r>
              <a:rPr lang="ja-JP" altLang="en-US" sz="2400" dirty="0"/>
              <a:t>」と「</a:t>
            </a:r>
            <a:r>
              <a:rPr lang="ja-JP" altLang="en-US" sz="2400" b="1" dirty="0"/>
              <a:t>接近の制御</a:t>
            </a:r>
            <a:r>
              <a:rPr lang="ja-JP" altLang="en-US" sz="2400" dirty="0"/>
              <a:t>」、間接的な手法として「</a:t>
            </a:r>
            <a:r>
              <a:rPr lang="ja-JP" altLang="en-US" sz="2400" b="1" dirty="0"/>
              <a:t>監視性の確保</a:t>
            </a:r>
            <a:r>
              <a:rPr lang="ja-JP" altLang="en-US" sz="2400" dirty="0"/>
              <a:t>」、「</a:t>
            </a:r>
            <a:r>
              <a:rPr lang="ja-JP" altLang="en-US" sz="2400" b="1" dirty="0"/>
              <a:t>領域性の確保</a:t>
            </a:r>
            <a:r>
              <a:rPr lang="ja-JP" altLang="en-US" sz="2400" dirty="0"/>
              <a:t>」があり、これらを総合的に組み合わせることが重要とされている。</a:t>
            </a:r>
            <a:endParaRPr lang="en-US" altLang="ja-JP" sz="2400" dirty="0"/>
          </a:p>
        </p:txBody>
      </p:sp>
      <p:pic>
        <p:nvPicPr>
          <p:cNvPr id="4098" name="Picture 2">
            <a:extLst>
              <a:ext uri="{FF2B5EF4-FFF2-40B4-BE49-F238E27FC236}">
                <a16:creationId xmlns:a16="http://schemas.microsoft.com/office/drawing/2014/main" id="{7AD055A4-DBF1-BCEB-4B28-7AD4E8FCC9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8639" y="3399482"/>
            <a:ext cx="3154718" cy="303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622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A2A41970-13D0-93F0-961A-319D56239CD9}"/>
              </a:ext>
            </a:extLst>
          </p:cNvPr>
          <p:cNvSpPr txBox="1"/>
          <p:nvPr/>
        </p:nvSpPr>
        <p:spPr>
          <a:xfrm>
            <a:off x="514391" y="695471"/>
            <a:ext cx="11163213" cy="2154436"/>
          </a:xfrm>
          <a:prstGeom prst="rect">
            <a:avLst/>
          </a:prstGeom>
          <a:noFill/>
        </p:spPr>
        <p:txBody>
          <a:bodyPr wrap="square" rtlCol="0">
            <a:spAutoFit/>
          </a:bodyPr>
          <a:lstStyle/>
          <a:p>
            <a:r>
              <a:rPr lang="ja-JP" altLang="en-US" sz="2400" b="1" dirty="0">
                <a:solidFill>
                  <a:srgbClr val="FF0000"/>
                </a:solidFill>
              </a:rPr>
              <a:t>二重脅迫（ダブルエクストーション）</a:t>
            </a:r>
            <a:endParaRPr lang="en-US" altLang="ja-JP" sz="2400" b="1" dirty="0">
              <a:solidFill>
                <a:srgbClr val="FF0000"/>
              </a:solidFill>
            </a:endParaRPr>
          </a:p>
          <a:p>
            <a:endParaRPr lang="en-US" altLang="ja-JP" sz="1200" dirty="0"/>
          </a:p>
          <a:p>
            <a:r>
              <a:rPr lang="ja-JP" altLang="en-US" sz="2400" dirty="0"/>
              <a:t>通常のランサムウェアは被害者のデータを暗号化して、復号化ツールと引き換えに支払いを要求するが、二重恐喝は、被害者のデータを暗号化し身代金の支払いも要求するが、さらに</a:t>
            </a:r>
            <a:r>
              <a:rPr lang="ja-JP" altLang="en-US" sz="2400" b="1" dirty="0"/>
              <a:t>被害者のデータを暗号化前にコピーしておき、そのデータをオンラインで公開しないようにするための支払いも要求する</a:t>
            </a:r>
            <a:r>
              <a:rPr lang="ja-JP" altLang="en-US" sz="2400" dirty="0"/>
              <a:t>。</a:t>
            </a:r>
            <a:endParaRPr lang="en-US" altLang="ja-JP" sz="2400" dirty="0"/>
          </a:p>
        </p:txBody>
      </p:sp>
      <p:pic>
        <p:nvPicPr>
          <p:cNvPr id="3" name="図 2">
            <a:extLst>
              <a:ext uri="{FF2B5EF4-FFF2-40B4-BE49-F238E27FC236}">
                <a16:creationId xmlns:a16="http://schemas.microsoft.com/office/drawing/2014/main" id="{E796D187-51C6-EB6F-B0CC-2E9E07BFE961}"/>
              </a:ext>
            </a:extLst>
          </p:cNvPr>
          <p:cNvPicPr>
            <a:picLocks noChangeAspect="1"/>
          </p:cNvPicPr>
          <p:nvPr/>
        </p:nvPicPr>
        <p:blipFill>
          <a:blip r:embed="rId2"/>
          <a:stretch>
            <a:fillRect/>
          </a:stretch>
        </p:blipFill>
        <p:spPr>
          <a:xfrm>
            <a:off x="3775095" y="3049863"/>
            <a:ext cx="4160152" cy="3344239"/>
          </a:xfrm>
          <a:prstGeom prst="rect">
            <a:avLst/>
          </a:prstGeom>
        </p:spPr>
      </p:pic>
      <p:sp>
        <p:nvSpPr>
          <p:cNvPr id="6" name="テキスト ボックス 5">
            <a:extLst>
              <a:ext uri="{FF2B5EF4-FFF2-40B4-BE49-F238E27FC236}">
                <a16:creationId xmlns:a16="http://schemas.microsoft.com/office/drawing/2014/main" id="{611CDDF9-62AC-B2F6-0F0E-FC44CA898D5E}"/>
              </a:ext>
            </a:extLst>
          </p:cNvPr>
          <p:cNvSpPr txBox="1"/>
          <p:nvPr/>
        </p:nvSpPr>
        <p:spPr>
          <a:xfrm>
            <a:off x="8048977" y="4324823"/>
            <a:ext cx="2246489" cy="1169551"/>
          </a:xfrm>
          <a:prstGeom prst="rect">
            <a:avLst/>
          </a:prstGeom>
          <a:noFill/>
        </p:spPr>
        <p:txBody>
          <a:bodyPr wrap="square">
            <a:spAutoFit/>
          </a:bodyPr>
          <a:lstStyle/>
          <a:p>
            <a:r>
              <a:rPr lang="ja-JP" altLang="en-US" sz="1400" dirty="0">
                <a:hlinkClick r:id="rId3"/>
              </a:rPr>
              <a:t>ランサムウェア、あなたの会社も標的に？　被害を防ぐためにやるべきこと </a:t>
            </a:r>
            <a:r>
              <a:rPr lang="en-US" altLang="ja-JP" sz="1400" dirty="0">
                <a:hlinkClick r:id="rId3"/>
              </a:rPr>
              <a:t>| </a:t>
            </a:r>
            <a:r>
              <a:rPr lang="ja-JP" altLang="en-US" sz="1400" dirty="0">
                <a:hlinkClick r:id="rId3"/>
              </a:rPr>
              <a:t>政府広報オンライン </a:t>
            </a:r>
            <a:r>
              <a:rPr lang="en-US" altLang="ja-JP" sz="1400" dirty="0">
                <a:hlinkClick r:id="rId3"/>
              </a:rPr>
              <a:t>(gov-online.go.jp)</a:t>
            </a:r>
            <a:endParaRPr lang="ja-JP" altLang="en-US" sz="1400" dirty="0"/>
          </a:p>
        </p:txBody>
      </p:sp>
    </p:spTree>
    <p:extLst>
      <p:ext uri="{BB962C8B-B14F-4D97-AF65-F5344CB8AC3E}">
        <p14:creationId xmlns:p14="http://schemas.microsoft.com/office/powerpoint/2010/main" val="3206544668"/>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1417</TotalTime>
  <Words>3919</Words>
  <Application>Microsoft Office PowerPoint</Application>
  <PresentationFormat>ワイド画面</PresentationFormat>
  <Paragraphs>355</Paragraphs>
  <Slides>50</Slides>
  <Notes>11</Notes>
  <HiddenSlides>0</HiddenSlides>
  <MMClips>0</MMClips>
  <ScaleCrop>false</ScaleCrop>
  <HeadingPairs>
    <vt:vector size="8" baseType="variant">
      <vt:variant>
        <vt:lpstr>使用されているフォント</vt:lpstr>
      </vt:variant>
      <vt:variant>
        <vt:i4>5</vt:i4>
      </vt:variant>
      <vt:variant>
        <vt:lpstr>テーマ</vt:lpstr>
      </vt:variant>
      <vt:variant>
        <vt:i4>1</vt:i4>
      </vt:variant>
      <vt:variant>
        <vt:lpstr>埋め込まれた OLE サーバー</vt:lpstr>
      </vt:variant>
      <vt:variant>
        <vt:i4>1</vt:i4>
      </vt:variant>
      <vt:variant>
        <vt:lpstr>スライド タイトル</vt:lpstr>
      </vt:variant>
      <vt:variant>
        <vt:i4>50</vt:i4>
      </vt:variant>
    </vt:vector>
  </HeadingPairs>
  <TitlesOfParts>
    <vt:vector size="57" baseType="lpstr">
      <vt:lpstr>けいふぉんと</vt:lpstr>
      <vt:lpstr>游ゴシック</vt:lpstr>
      <vt:lpstr>游ゴシック Light</vt:lpstr>
      <vt:lpstr>Arial</vt:lpstr>
      <vt:lpstr>IBM Plex Sans</vt:lpstr>
      <vt:lpstr>Office テーマ</vt:lpstr>
      <vt:lpstr>Worksheet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408</cp:revision>
  <dcterms:created xsi:type="dcterms:W3CDTF">2023-10-19T04:21:29Z</dcterms:created>
  <dcterms:modified xsi:type="dcterms:W3CDTF">2024-08-22T07:03:33Z</dcterms:modified>
</cp:coreProperties>
</file>